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47.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0" r:id="rId2"/>
  </p:sldMasterIdLst>
  <p:notesMasterIdLst>
    <p:notesMasterId r:id="rId54"/>
  </p:notesMasterIdLst>
  <p:handoutMasterIdLst>
    <p:handoutMasterId r:id="rId55"/>
  </p:handoutMasterIdLst>
  <p:sldIdLst>
    <p:sldId id="269" r:id="rId3"/>
    <p:sldId id="268" r:id="rId4"/>
    <p:sldId id="270" r:id="rId5"/>
    <p:sldId id="272" r:id="rId6"/>
    <p:sldId id="273" r:id="rId7"/>
    <p:sldId id="274" r:id="rId8"/>
    <p:sldId id="280" r:id="rId9"/>
    <p:sldId id="275" r:id="rId10"/>
    <p:sldId id="281" r:id="rId11"/>
    <p:sldId id="279" r:id="rId12"/>
    <p:sldId id="304" r:id="rId13"/>
    <p:sldId id="326" r:id="rId14"/>
    <p:sldId id="286" r:id="rId15"/>
    <p:sldId id="283" r:id="rId16"/>
    <p:sldId id="284" r:id="rId17"/>
    <p:sldId id="287" r:id="rId18"/>
    <p:sldId id="291" r:id="rId19"/>
    <p:sldId id="289" r:id="rId20"/>
    <p:sldId id="290" r:id="rId21"/>
    <p:sldId id="292" r:id="rId22"/>
    <p:sldId id="307" r:id="rId23"/>
    <p:sldId id="293" r:id="rId24"/>
    <p:sldId id="296" r:id="rId25"/>
    <p:sldId id="321" r:id="rId26"/>
    <p:sldId id="295" r:id="rId27"/>
    <p:sldId id="294" r:id="rId28"/>
    <p:sldId id="298" r:id="rId29"/>
    <p:sldId id="297" r:id="rId30"/>
    <p:sldId id="300" r:id="rId31"/>
    <p:sldId id="299" r:id="rId32"/>
    <p:sldId id="301" r:id="rId33"/>
    <p:sldId id="303" r:id="rId34"/>
    <p:sldId id="306" r:id="rId35"/>
    <p:sldId id="316" r:id="rId36"/>
    <p:sldId id="317" r:id="rId37"/>
    <p:sldId id="302" r:id="rId38"/>
    <p:sldId id="324" r:id="rId39"/>
    <p:sldId id="318" r:id="rId40"/>
    <p:sldId id="325" r:id="rId41"/>
    <p:sldId id="319" r:id="rId42"/>
    <p:sldId id="320" r:id="rId43"/>
    <p:sldId id="323" r:id="rId44"/>
    <p:sldId id="322" r:id="rId45"/>
    <p:sldId id="311" r:id="rId46"/>
    <p:sldId id="312" r:id="rId47"/>
    <p:sldId id="313" r:id="rId48"/>
    <p:sldId id="314" r:id="rId49"/>
    <p:sldId id="315" r:id="rId50"/>
    <p:sldId id="308" r:id="rId51"/>
    <p:sldId id="309" r:id="rId52"/>
    <p:sldId id="310" r:id="rId5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641"/>
    <a:srgbClr val="95C997"/>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95" autoAdjust="0"/>
    <p:restoredTop sz="94660"/>
  </p:normalViewPr>
  <p:slideViewPr>
    <p:cSldViewPr>
      <p:cViewPr varScale="1">
        <p:scale>
          <a:sx n="90" d="100"/>
          <a:sy n="90" d="100"/>
        </p:scale>
        <p:origin x="102" y="450"/>
      </p:cViewPr>
      <p:guideLst>
        <p:guide orient="horz" pos="2160"/>
        <p:guide pos="3839"/>
      </p:guideLst>
    </p:cSldViewPr>
  </p:slideViewPr>
  <p:notesTextViewPr>
    <p:cViewPr>
      <p:scale>
        <a:sx n="100" d="100"/>
        <a:sy n="100" d="100"/>
      </p:scale>
      <p:origin x="0" y="0"/>
    </p:cViewPr>
  </p:notesText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CA0844-C266-46EC-A036-E1634F64C44A}" type="datetimeFigureOut">
              <a:rPr lang="en-US"/>
              <a:t>11/1/2016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B088AA-226D-4237-A99F-5C4B97F43BA8}" type="slidenum">
              <a:rPr/>
              <a:t>‹#›</a:t>
            </a:fld>
            <a:endParaRPr/>
          </a:p>
        </p:txBody>
      </p:sp>
    </p:spTree>
    <p:extLst>
      <p:ext uri="{BB962C8B-B14F-4D97-AF65-F5344CB8AC3E}">
        <p14:creationId xmlns:p14="http://schemas.microsoft.com/office/powerpoint/2010/main" val="563136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C08BCD-7B2F-4BCE-87AF-5D67EFFE4D17}" type="datetimeFigureOut">
              <a:rPr lang="en-US"/>
              <a:t>11/1/2016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A1353-EEA5-436B-AB14-1D84B195E669}" type="slidenum">
              <a:rPr/>
              <a:t>‹#›</a:t>
            </a:fld>
            <a:endParaRPr/>
          </a:p>
        </p:txBody>
      </p:sp>
    </p:spTree>
    <p:extLst>
      <p:ext uri="{BB962C8B-B14F-4D97-AF65-F5344CB8AC3E}">
        <p14:creationId xmlns:p14="http://schemas.microsoft.com/office/powerpoint/2010/main" val="382067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 y="0"/>
            <a:ext cx="12188823"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8" name="Round Single Corner Rectangle 7"/>
          <p:cNvSpPr/>
          <p:nvPr/>
        </p:nvSpPr>
        <p:spPr bwMode="ltGray">
          <a:xfrm rot="10800000" flipH="1" flipV="1">
            <a:off x="6926759" y="228598"/>
            <a:ext cx="5035054"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a:xfrm>
            <a:off x="0" y="3"/>
            <a:ext cx="6926756"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0" name="Rectangle 9"/>
          <p:cNvSpPr/>
          <p:nvPr/>
        </p:nvSpPr>
        <p:spPr>
          <a:xfrm>
            <a:off x="0" y="6172200"/>
            <a:ext cx="12188952"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ctrTitle"/>
          </p:nvPr>
        </p:nvSpPr>
        <p:spPr>
          <a:xfrm>
            <a:off x="608013" y="1703718"/>
            <a:ext cx="5791200" cy="37338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7085014" y="3429000"/>
            <a:ext cx="4572000" cy="1905000"/>
          </a:xfrm>
        </p:spPr>
        <p:txBody>
          <a:bodyPr anchor="b"/>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pPr/>
              <a:t>11/1/2016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7" name="Rectangle 16"/>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8" name="Rectangle 17"/>
          <p:cNvSpPr/>
          <p:nvPr/>
        </p:nvSpPr>
        <p:spPr>
          <a:xfrm>
            <a:off x="7466013" y="3"/>
            <a:ext cx="47228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7883151" y="234351"/>
            <a:ext cx="3773863" cy="4642450"/>
          </a:xfrm>
        </p:spPr>
        <p:txBody>
          <a:bodyPr vert="horz" lIns="91440" tIns="45720" rIns="91440" bIns="45720" rtlCol="0" anchor="b">
            <a:normAutofit/>
          </a:bodyPr>
          <a:lstStyle>
            <a:lvl1pPr>
              <a:defRPr sz="4400">
                <a:solidFill>
                  <a:schemeClr val="bg1"/>
                </a:solidFill>
                <a:effectLst>
                  <a:outerShdw blurRad="88900" algn="ctr" rotWithShape="0">
                    <a:prstClr val="black">
                      <a:alpha val="35000"/>
                    </a:prstClr>
                  </a:outerShdw>
                </a:effectLst>
              </a:defRPr>
            </a:lvl1pPr>
          </a:lstStyle>
          <a:p>
            <a:pPr lvl="0">
              <a:lnSpc>
                <a:spcPct val="80000"/>
              </a:lnSpc>
            </a:pPr>
            <a:r>
              <a:rPr lang="en-US"/>
              <a:t>Click to edit Master title style</a:t>
            </a:r>
            <a:endParaRPr/>
          </a:p>
        </p:txBody>
      </p:sp>
      <p:sp>
        <p:nvSpPr>
          <p:cNvPr id="4" name="Text Placeholder 3"/>
          <p:cNvSpPr>
            <a:spLocks noGrp="1"/>
          </p:cNvSpPr>
          <p:nvPr>
            <p:ph type="body" sz="half" idx="2"/>
          </p:nvPr>
        </p:nvSpPr>
        <p:spPr>
          <a:xfrm>
            <a:off x="7872936" y="5029200"/>
            <a:ext cx="3782586" cy="914400"/>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0" name="Rectangle 19"/>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5" name="Date Placeholder 4"/>
          <p:cNvSpPr>
            <a:spLocks noGrp="1"/>
          </p:cNvSpPr>
          <p:nvPr>
            <p:ph type="dt" sz="half" idx="10"/>
          </p:nvPr>
        </p:nvSpPr>
        <p:spPr/>
        <p:txBody>
          <a:bodyPr/>
          <a:lstStyle/>
          <a:p>
            <a:fld id="{749F4917-CE56-4645-8050-1555FA0B180B}" type="datetimeFigureOut">
              <a:rPr lang="en-US"/>
              <a:pPr/>
              <a:t>11/1/2016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B524DA2-3CE4-45BB-9F6F-628A0CFBDBF9}" type="slidenum">
              <a:rPr/>
              <a:pPr/>
              <a:t>‹#›</a:t>
            </a:fld>
            <a:endParaRPr/>
          </a:p>
        </p:txBody>
      </p:sp>
      <p:sp>
        <p:nvSpPr>
          <p:cNvPr id="21" name="Round Single Corner Rectangle 20"/>
          <p:cNvSpPr/>
          <p:nvPr/>
        </p:nvSpPr>
        <p:spPr bwMode="ltGray">
          <a:xfrm rot="10800000" flipV="1">
            <a:off x="227013" y="234351"/>
            <a:ext cx="7238999"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3" name="Picture Placeholder 2"/>
          <p:cNvSpPr>
            <a:spLocks noGrp="1"/>
          </p:cNvSpPr>
          <p:nvPr>
            <p:ph type="pic" idx="1"/>
          </p:nvPr>
        </p:nvSpPr>
        <p:spPr>
          <a:xfrm flipH="1">
            <a:off x="457198" y="465283"/>
            <a:ext cx="6780215" cy="5249717"/>
          </a:xfrm>
          <a:prstGeom prst="round1Rect">
            <a:avLst>
              <a:gd name="adj" fmla="val 4287"/>
            </a:avLst>
          </a:prstGeo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extLst>
      <p:ext uri="{BB962C8B-B14F-4D97-AF65-F5344CB8AC3E}">
        <p14:creationId xmlns:p14="http://schemas.microsoft.com/office/powerpoint/2010/main" val="352158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371600">
              <a:defRPr/>
            </a:lvl6pPr>
            <a:lvl7pPr marL="1600200">
              <a:defRPr/>
            </a:lvl7pPr>
            <a:lvl8pPr marL="1828800">
              <a:defRPr baseline="0"/>
            </a:lvl8pPr>
            <a:lvl9pPr marL="205740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11/1/2016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93813" y="582613"/>
            <a:ext cx="8183562" cy="55895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11/1/2016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2" name="Vertical Title 1"/>
          <p:cNvSpPr>
            <a:spLocks noGrp="1"/>
          </p:cNvSpPr>
          <p:nvPr>
            <p:ph type="title" orient="vert"/>
          </p:nvPr>
        </p:nvSpPr>
        <p:spPr>
          <a:xfrm>
            <a:off x="9705974" y="582613"/>
            <a:ext cx="1951037" cy="5589587"/>
          </a:xfrm>
        </p:spPr>
        <p:txBody>
          <a:bodyPr vert="eaVert"/>
          <a:lstStyle/>
          <a:p>
            <a:r>
              <a:rPr lang="en-US"/>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11/1/2016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1" name="Rectangle 10"/>
          <p:cNvSpPr/>
          <p:nvPr/>
        </p:nvSpPr>
        <p:spPr>
          <a:xfrm>
            <a:off x="0"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2" name="Rectangle 11"/>
          <p:cNvSpPr/>
          <p:nvPr/>
        </p:nvSpPr>
        <p:spPr>
          <a:xfrm>
            <a:off x="0" y="3"/>
            <a:ext cx="518001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3" name="Rectangle 12"/>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ctrTitle"/>
          </p:nvPr>
        </p:nvSpPr>
        <p:spPr>
          <a:xfrm>
            <a:off x="608013" y="914400"/>
            <a:ext cx="4190999" cy="38862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597799" y="4953000"/>
            <a:ext cx="4201213" cy="990599"/>
          </a:xfrm>
        </p:spPr>
        <p:txBody>
          <a:bodyPr anchor="t">
            <a:normAutofit/>
          </a:bodyPr>
          <a:lstStyle>
            <a:lvl1pPr marL="0" indent="0" algn="l">
              <a:spcBef>
                <a:spcPts val="0"/>
              </a:spcBef>
              <a:buNone/>
              <a:defRPr sz="200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pPr/>
              <a:t>11/1/2016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14" name="Picture Placeholder 4"/>
          <p:cNvSpPr>
            <a:spLocks noGrp="1"/>
          </p:cNvSpPr>
          <p:nvPr>
            <p:ph type="pic" sz="quarter" idx="13"/>
          </p:nvPr>
        </p:nvSpPr>
        <p:spPr>
          <a:xfrm>
            <a:off x="5180013" y="228600"/>
            <a:ext cx="6781800" cy="5715000"/>
          </a:xfrm>
          <a:prstGeom prst="round1Rect">
            <a:avLst>
              <a:gd name="adj" fmla="val 5636"/>
            </a:avLst>
          </a:prstGeom>
          <a:solidFill>
            <a:schemeClr val="bg2"/>
          </a:solidFill>
        </p:spPr>
        <p:txBody>
          <a:bodyPr tIns="91440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41871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2876"/>
            <a:ext cx="12188952"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a:xfrm>
            <a:off x="7451144" y="0"/>
            <a:ext cx="4737681"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10" name="Round Single Corner Rectangle 9"/>
          <p:cNvSpPr/>
          <p:nvPr/>
        </p:nvSpPr>
        <p:spPr bwMode="ltGray">
          <a:xfrm rot="10800000" flipV="1">
            <a:off x="219973" y="234351"/>
            <a:ext cx="7237410"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1" name="Rectangle 10"/>
          <p:cNvSpPr/>
          <p:nvPr/>
        </p:nvSpPr>
        <p:spPr>
          <a:xfrm>
            <a:off x="0" y="6477000"/>
            <a:ext cx="121889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1293813" y="685800"/>
            <a:ext cx="5638801" cy="4191000"/>
          </a:xfrm>
        </p:spPr>
        <p:txBody>
          <a:bodyPr anchor="b">
            <a:no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293813" y="5029200"/>
            <a:ext cx="5638800" cy="914400"/>
          </a:xfrm>
        </p:spPr>
        <p:txBody>
          <a:bodyPr anchor="t">
            <a:normAutofit/>
          </a:bodyPr>
          <a:lstStyle>
            <a:lvl1pPr marL="0" indent="0">
              <a:spcBef>
                <a:spcPts val="0"/>
              </a:spcBef>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36636D-D922-432D-A958-524484B5923D}" type="datetimeFigureOut">
              <a:rPr lang="en-US"/>
              <a:pPr/>
              <a:t>11/1/2016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1981200"/>
            <a:ext cx="4648201" cy="4191000"/>
          </a:xfrm>
        </p:spPr>
        <p:txBody>
          <a:bodyPr>
            <a:normAutofit/>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a:lvl8pPr>
            <a:lvl9pPr marL="205740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1" y="1981200"/>
            <a:ext cx="4648203" cy="4191000"/>
          </a:xfrm>
        </p:spPr>
        <p:txBody>
          <a:bodyPr>
            <a:normAutofit/>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8E36636D-D922-432D-A958-524484B5923D}" type="datetimeFigureOut">
              <a:rPr lang="en-US"/>
              <a:pPr/>
              <a:t>11/1/2016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981200"/>
            <a:ext cx="4645152"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819400"/>
            <a:ext cx="4645152" cy="3352800"/>
          </a:xfrm>
        </p:spPr>
        <p:txBody>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baseline="0"/>
            </a:lvl8pPr>
            <a:lvl9pPr marL="2057400">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2" y="1981200"/>
            <a:ext cx="4645152"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2" y="2819400"/>
            <a:ext cx="4645152" cy="3352800"/>
          </a:xfrm>
        </p:spPr>
        <p:txBody>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E36636D-D922-432D-A958-524484B5923D}" type="datetimeFigureOut">
              <a:rPr lang="en-US"/>
              <a:pPr/>
              <a:t>11/1/2016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E36636D-D922-432D-A958-524484B5923D}" type="datetimeFigureOut">
              <a:rPr lang="en-US"/>
              <a:pPr/>
              <a:t>11/1/2016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a:pPr/>
              <a:t>11/1/2016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6172200"/>
            <a:ext cx="12188952"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9" name="Rectangle 8"/>
          <p:cNvSpPr/>
          <p:nvPr/>
        </p:nvSpPr>
        <p:spPr>
          <a:xfrm>
            <a:off x="2" y="0"/>
            <a:ext cx="12188952"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0" name="Round Single Corner Rectangle 9"/>
          <p:cNvSpPr/>
          <p:nvPr/>
        </p:nvSpPr>
        <p:spPr bwMode="ltGray">
          <a:xfrm rot="10800000" flipH="1" flipV="1">
            <a:off x="4722814" y="234351"/>
            <a:ext cx="7237538"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1" name="Rectangle 10"/>
          <p:cNvSpPr/>
          <p:nvPr/>
        </p:nvSpPr>
        <p:spPr>
          <a:xfrm>
            <a:off x="0" y="1"/>
            <a:ext cx="472281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592197" y="234351"/>
            <a:ext cx="3773863" cy="4642450"/>
          </a:xfrm>
        </p:spPr>
        <p:txBody>
          <a:bodyPr anchor="b">
            <a:normAutofit/>
          </a:bodyPr>
          <a:lstStyle>
            <a:lvl1pPr algn="l">
              <a:defRPr sz="4400" b="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4" name="Text Placeholder 3"/>
          <p:cNvSpPr>
            <a:spLocks noGrp="1"/>
          </p:cNvSpPr>
          <p:nvPr>
            <p:ph type="body" sz="half" idx="2"/>
          </p:nvPr>
        </p:nvSpPr>
        <p:spPr>
          <a:xfrm>
            <a:off x="581983" y="5029199"/>
            <a:ext cx="3782586" cy="914401"/>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a:pPr/>
              <a:t>11/1/2016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
        <p:nvSpPr>
          <p:cNvPr id="3" name="Content Placeholder 2"/>
          <p:cNvSpPr>
            <a:spLocks noGrp="1"/>
          </p:cNvSpPr>
          <p:nvPr>
            <p:ph idx="1"/>
          </p:nvPr>
        </p:nvSpPr>
        <p:spPr>
          <a:xfrm>
            <a:off x="4945139" y="465285"/>
            <a:ext cx="6786614" cy="524971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6477000"/>
            <a:ext cx="11960352"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9" name="Rectangle 8"/>
          <p:cNvSpPr/>
          <p:nvPr/>
        </p:nvSpPr>
        <p:spPr>
          <a:xfrm>
            <a:off x="11960352" y="6477000"/>
            <a:ext cx="228473"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7" name="Rectangle 6"/>
          <p:cNvSpPr/>
          <p:nvPr/>
        </p:nvSpPr>
        <p:spPr>
          <a:xfrm>
            <a:off x="1" y="0"/>
            <a:ext cx="12188825"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10" name="Round Single Corner Rectangle 9"/>
          <p:cNvSpPr/>
          <p:nvPr/>
        </p:nvSpPr>
        <p:spPr>
          <a:xfrm>
            <a:off x="0" y="228600"/>
            <a:ext cx="11961877"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563562"/>
            <a:ext cx="9601200" cy="1189038"/>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3" y="1981200"/>
            <a:ext cx="9601202"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913811" y="6248400"/>
            <a:ext cx="1091459" cy="152400"/>
          </a:xfrm>
          <a:prstGeom prst="rect">
            <a:avLst/>
          </a:prstGeom>
        </p:spPr>
        <p:txBody>
          <a:bodyPr vert="horz" lIns="91440" tIns="45720" rIns="91440" bIns="45720" rtlCol="0" anchor="ctr"/>
          <a:lstStyle>
            <a:lvl1pPr algn="r">
              <a:defRPr sz="900">
                <a:solidFill>
                  <a:schemeClr val="tx1"/>
                </a:solidFill>
              </a:defRPr>
            </a:lvl1pPr>
          </a:lstStyle>
          <a:p>
            <a:fld id="{8E36636D-D922-432D-A958-524484B5923D}" type="datetimeFigureOut">
              <a:rPr lang="en-US"/>
              <a:pPr/>
              <a:t>11/1/2016</a:t>
            </a:fld>
            <a:endParaRPr/>
          </a:p>
        </p:txBody>
      </p:sp>
      <p:sp>
        <p:nvSpPr>
          <p:cNvPr id="5" name="Footer Placeholder 4"/>
          <p:cNvSpPr>
            <a:spLocks noGrp="1"/>
          </p:cNvSpPr>
          <p:nvPr>
            <p:ph type="ftr" sz="quarter" idx="3"/>
          </p:nvPr>
        </p:nvSpPr>
        <p:spPr>
          <a:xfrm>
            <a:off x="1293813" y="6248400"/>
            <a:ext cx="7467598" cy="152400"/>
          </a:xfrm>
          <a:prstGeom prst="rect">
            <a:avLst/>
          </a:prstGeom>
        </p:spPr>
        <p:txBody>
          <a:bodyPr vert="horz" lIns="91440" tIns="45720" rIns="91440" bIns="45720" rtlCol="0" anchor="ctr"/>
          <a:lstStyle>
            <a:lvl1pPr algn="l">
              <a:defRPr sz="900">
                <a:solidFill>
                  <a:schemeClr val="tx1"/>
                </a:solidFill>
              </a:defRPr>
            </a:lvl1pPr>
          </a:lstStyle>
          <a:p>
            <a:endParaRPr/>
          </a:p>
        </p:txBody>
      </p:sp>
      <p:sp>
        <p:nvSpPr>
          <p:cNvPr id="6" name="Slide Number Placeholder 5"/>
          <p:cNvSpPr>
            <a:spLocks noGrp="1"/>
          </p:cNvSpPr>
          <p:nvPr>
            <p:ph type="sldNum" sz="quarter" idx="4"/>
          </p:nvPr>
        </p:nvSpPr>
        <p:spPr>
          <a:xfrm>
            <a:off x="10133011" y="6248400"/>
            <a:ext cx="762003" cy="152400"/>
          </a:xfrm>
          <a:prstGeom prst="rect">
            <a:avLst/>
          </a:prstGeom>
        </p:spPr>
        <p:txBody>
          <a:bodyPr vert="horz" lIns="91440" tIns="45720" rIns="91440" bIns="45720" rtlCol="0" anchor="ctr"/>
          <a:lstStyle>
            <a:lvl1pPr algn="r">
              <a:defRPr sz="900">
                <a:solidFill>
                  <a:schemeClr val="tx1"/>
                </a:solidFill>
              </a:defRPr>
            </a:lvl1pPr>
          </a:lstStyle>
          <a:p>
            <a:fld id="{DF28FB93-0A08-4E7D-8E63-9EFA29F1E093}" type="slidenum">
              <a:rPr/>
              <a:pPr/>
              <a:t>‹#›</a:t>
            </a:fld>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23" r:id="rId4"/>
    <p:sldLayoutId id="2147483724" r:id="rId5"/>
    <p:sldLayoutId id="2147483725" r:id="rId6"/>
    <p:sldLayoutId id="2147483726" r:id="rId7"/>
    <p:sldLayoutId id="2147483727" r:id="rId8"/>
    <p:sldLayoutId id="2147483728" r:id="rId9"/>
    <p:sldLayoutId id="2147483733" r:id="rId10"/>
    <p:sldLayoutId id="2147483730" r:id="rId11"/>
    <p:sldLayoutId id="214748373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10.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xml"/><Relationship Id="rId5" Type="http://schemas.openxmlformats.org/officeDocument/2006/relationships/image" Target="../media/image70.jpe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2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0.xml"/><Relationship Id="rId5" Type="http://schemas.openxmlformats.org/officeDocument/2006/relationships/image" Target="../media/image103.jpeg"/><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2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xml"/><Relationship Id="rId4" Type="http://schemas.openxmlformats.org/officeDocument/2006/relationships/image" Target="../media/image115.jpg"/></Relationships>
</file>

<file path=ppt/slides/_rels/slide3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8.xml"/><Relationship Id="rId4" Type="http://schemas.openxmlformats.org/officeDocument/2006/relationships/image" Target="../media/image118.jpg"/></Relationships>
</file>

<file path=ppt/slides/_rels/slide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3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 Id="rId4" Type="http://schemas.openxmlformats.org/officeDocument/2006/relationships/image" Target="../media/image1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4.xml"/><Relationship Id="rId4" Type="http://schemas.openxmlformats.org/officeDocument/2006/relationships/image" Target="../media/image136.jpeg"/></Relationships>
</file>

<file path=ppt/slides/_rels/slide4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 Id="rId4" Type="http://schemas.openxmlformats.org/officeDocument/2006/relationships/image" Target="../media/image139.jpeg"/></Relationships>
</file>

<file path=ppt/slides/_rels/slide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8.xml"/><Relationship Id="rId4" Type="http://schemas.openxmlformats.org/officeDocument/2006/relationships/image" Target="../media/image142.jpe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3.png"/><Relationship Id="rId1" Type="http://schemas.openxmlformats.org/officeDocument/2006/relationships/slideLayout" Target="../slideLayouts/slideLayout4.xml"/><Relationship Id="rId4" Type="http://schemas.openxmlformats.org/officeDocument/2006/relationships/image" Target="../media/image144.jpeg"/></Relationships>
</file>

<file path=ppt/slides/_rels/slide4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8.xml"/><Relationship Id="rId4" Type="http://schemas.openxmlformats.org/officeDocument/2006/relationships/image" Target="../media/image148.png"/></Relationships>
</file>

<file path=ppt/slides/_rels/slide4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G"/><Relationship Id="rId1" Type="http://schemas.openxmlformats.org/officeDocument/2006/relationships/slideLayout" Target="../slideLayouts/slideLayout8.xml"/><Relationship Id="rId4" Type="http://schemas.openxmlformats.org/officeDocument/2006/relationships/image" Target="../media/image151.jpeg"/></Relationships>
</file>

<file path=ppt/slides/_rels/slide4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8.xml"/><Relationship Id="rId4" Type="http://schemas.openxmlformats.org/officeDocument/2006/relationships/image" Target="../media/image1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5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9.xml"/><Relationship Id="rId5" Type="http://schemas.openxmlformats.org/officeDocument/2006/relationships/image" Target="../media/image34.jpg"/><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8.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1213" y="-64466"/>
            <a:ext cx="4190999" cy="4038600"/>
          </a:xfrm>
        </p:spPr>
        <p:txBody>
          <a:bodyPr>
            <a:normAutofit fontScale="90000"/>
          </a:bodyPr>
          <a:lstStyle/>
          <a:p>
            <a:r>
              <a:rPr lang="en-US" sz="6700" dirty="0"/>
              <a:t>TOI Annual Education Conference </a:t>
            </a:r>
            <a:br>
              <a:rPr lang="en-US" dirty="0"/>
            </a:br>
            <a:br>
              <a:rPr lang="en-US" dirty="0"/>
            </a:br>
            <a:endParaRPr lang="en-US" dirty="0"/>
          </a:p>
        </p:txBody>
      </p:sp>
      <p:sp>
        <p:nvSpPr>
          <p:cNvPr id="3" name="Subtitle 2"/>
          <p:cNvSpPr>
            <a:spLocks noGrp="1"/>
          </p:cNvSpPr>
          <p:nvPr>
            <p:ph type="subTitle" idx="1"/>
          </p:nvPr>
        </p:nvSpPr>
        <p:spPr>
          <a:xfrm>
            <a:off x="788299" y="2590800"/>
            <a:ext cx="4201213" cy="1475013"/>
          </a:xfrm>
        </p:spPr>
        <p:txBody>
          <a:bodyPr/>
          <a:lstStyle/>
          <a:p>
            <a:r>
              <a:rPr lang="en-US" dirty="0"/>
              <a:t>November 13-15, 2016</a:t>
            </a:r>
          </a:p>
          <a:p>
            <a:r>
              <a:rPr lang="en-US" dirty="0"/>
              <a:t>Springfield, Illinois </a:t>
            </a:r>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91" r="3191"/>
          <a:stretch>
            <a:fillRect/>
          </a:stretch>
        </p:blipFill>
        <p:spPr>
          <a:xfrm>
            <a:off x="4507383" y="1"/>
            <a:ext cx="5787137" cy="48768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95442">
            <a:off x="374338" y="3858864"/>
            <a:ext cx="2228850" cy="1671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5524" y="4059297"/>
            <a:ext cx="2483088" cy="1807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84237">
            <a:off x="5803137" y="4200611"/>
            <a:ext cx="2464908" cy="1636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0049">
            <a:off x="9960657" y="1206905"/>
            <a:ext cx="1998247" cy="2596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4555">
            <a:off x="8739972" y="4037538"/>
            <a:ext cx="2711192" cy="1807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408083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6076" y="4546431"/>
            <a:ext cx="2260600" cy="1015663"/>
          </a:xfrm>
          <a:prstGeom prst="rect">
            <a:avLst/>
          </a:prstGeom>
        </p:spPr>
        <p:txBody>
          <a:bodyPr wrap="square">
            <a:spAutoFit/>
          </a:bodyPr>
          <a:lstStyle/>
          <a:p>
            <a:r>
              <a:rPr lang="en-US" i="1" dirty="0"/>
              <a:t> Ruth Stanley</a:t>
            </a:r>
          </a:p>
          <a:p>
            <a:r>
              <a:rPr lang="en-US" sz="1400" dirty="0"/>
              <a:t> Trustee</a:t>
            </a:r>
          </a:p>
          <a:p>
            <a:r>
              <a:rPr lang="en-US" sz="1400" dirty="0"/>
              <a:t> Sterling Township</a:t>
            </a:r>
          </a:p>
          <a:p>
            <a:r>
              <a:rPr lang="en-US" sz="1400" dirty="0"/>
              <a:t> Whiteside County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635831"/>
            <a:ext cx="2819400" cy="3786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4698744" y="3469213"/>
            <a:ext cx="2260600" cy="1015663"/>
          </a:xfrm>
          <a:prstGeom prst="rect">
            <a:avLst/>
          </a:prstGeom>
        </p:spPr>
        <p:txBody>
          <a:bodyPr wrap="square">
            <a:spAutoFit/>
          </a:bodyPr>
          <a:lstStyle/>
          <a:p>
            <a:r>
              <a:rPr lang="en-US" dirty="0"/>
              <a:t> </a:t>
            </a:r>
            <a:r>
              <a:rPr lang="en-US" i="1" dirty="0"/>
              <a:t>Sherry Tite</a:t>
            </a:r>
            <a:endParaRPr lang="en-US" dirty="0"/>
          </a:p>
          <a:p>
            <a:r>
              <a:rPr lang="en-US" sz="1400" dirty="0"/>
              <a:t> Clerk        </a:t>
            </a:r>
          </a:p>
          <a:p>
            <a:r>
              <a:rPr lang="en-US" sz="1400" dirty="0"/>
              <a:t> Wood River Township</a:t>
            </a:r>
          </a:p>
          <a:p>
            <a:r>
              <a:rPr lang="en-US" sz="1400" dirty="0"/>
              <a:t> Madison County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529" y="457200"/>
            <a:ext cx="3387030" cy="2909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9012" y="247381"/>
            <a:ext cx="2743200" cy="3760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Rectangle 9"/>
          <p:cNvSpPr/>
          <p:nvPr/>
        </p:nvSpPr>
        <p:spPr>
          <a:xfrm>
            <a:off x="8761412" y="4267200"/>
            <a:ext cx="2260600" cy="1077218"/>
          </a:xfrm>
          <a:prstGeom prst="rect">
            <a:avLst/>
          </a:prstGeom>
        </p:spPr>
        <p:txBody>
          <a:bodyPr wrap="square">
            <a:spAutoFit/>
          </a:bodyPr>
          <a:lstStyle/>
          <a:p>
            <a:r>
              <a:rPr lang="en-US" dirty="0"/>
              <a:t> </a:t>
            </a:r>
            <a:r>
              <a:rPr lang="en-US" i="1" dirty="0"/>
              <a:t>Arnold Vegter</a:t>
            </a:r>
          </a:p>
          <a:p>
            <a:r>
              <a:rPr lang="en-US" i="1" dirty="0"/>
              <a:t> </a:t>
            </a:r>
            <a:r>
              <a:rPr lang="en-US" sz="1400" dirty="0"/>
              <a:t>Highway Commissioner        </a:t>
            </a:r>
          </a:p>
          <a:p>
            <a:r>
              <a:rPr lang="en-US" sz="1400" dirty="0"/>
              <a:t> Union Grove Township    </a:t>
            </a:r>
          </a:p>
          <a:p>
            <a:r>
              <a:rPr lang="en-US" sz="1400" dirty="0"/>
              <a:t> Whiteside County</a:t>
            </a:r>
            <a:endParaRPr lang="en-US" sz="1100" dirty="0"/>
          </a:p>
        </p:txBody>
      </p:sp>
    </p:spTree>
    <p:extLst>
      <p:ext uri="{BB962C8B-B14F-4D97-AF65-F5344CB8AC3E}">
        <p14:creationId xmlns:p14="http://schemas.microsoft.com/office/powerpoint/2010/main" val="202172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685800"/>
            <a:ext cx="2514600" cy="3761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 name="Rectangle 5"/>
          <p:cNvSpPr/>
          <p:nvPr/>
        </p:nvSpPr>
        <p:spPr>
          <a:xfrm>
            <a:off x="811212" y="4572000"/>
            <a:ext cx="2260600" cy="1077218"/>
          </a:xfrm>
          <a:prstGeom prst="rect">
            <a:avLst/>
          </a:prstGeom>
        </p:spPr>
        <p:txBody>
          <a:bodyPr wrap="square">
            <a:spAutoFit/>
          </a:bodyPr>
          <a:lstStyle/>
          <a:p>
            <a:r>
              <a:rPr lang="en-US" i="1" dirty="0"/>
              <a:t>Deanna Wilkins</a:t>
            </a:r>
            <a:endParaRPr lang="en-US" dirty="0"/>
          </a:p>
          <a:p>
            <a:r>
              <a:rPr lang="en-US" dirty="0"/>
              <a:t> </a:t>
            </a:r>
            <a:r>
              <a:rPr lang="en-US" sz="1400" dirty="0"/>
              <a:t>Assessor</a:t>
            </a:r>
            <a:br>
              <a:rPr lang="en-US" sz="1400" dirty="0"/>
            </a:br>
            <a:r>
              <a:rPr lang="en-US" sz="1400" dirty="0"/>
              <a:t> York Township</a:t>
            </a:r>
            <a:br>
              <a:rPr lang="en-US" sz="1400" dirty="0"/>
            </a:br>
            <a:r>
              <a:rPr lang="en-US" sz="1400" dirty="0"/>
              <a:t> DuPage County</a:t>
            </a:r>
            <a:endParaRPr lang="en-US" sz="11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9412" y="432777"/>
            <a:ext cx="2765051"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 name="Rectangle 7"/>
          <p:cNvSpPr/>
          <p:nvPr/>
        </p:nvSpPr>
        <p:spPr>
          <a:xfrm>
            <a:off x="4265612" y="4800600"/>
            <a:ext cx="2260600" cy="1015663"/>
          </a:xfrm>
          <a:prstGeom prst="rect">
            <a:avLst/>
          </a:prstGeom>
        </p:spPr>
        <p:txBody>
          <a:bodyPr wrap="square">
            <a:spAutoFit/>
          </a:bodyPr>
          <a:lstStyle/>
          <a:p>
            <a:r>
              <a:rPr lang="en-US" i="1" dirty="0"/>
              <a:t>Michael Young</a:t>
            </a:r>
          </a:p>
          <a:p>
            <a:r>
              <a:rPr lang="en-US" sz="1400" dirty="0"/>
              <a:t> Supervisor</a:t>
            </a:r>
          </a:p>
          <a:p>
            <a:r>
              <a:rPr lang="en-US" sz="1400" dirty="0"/>
              <a:t> Centralia Township</a:t>
            </a:r>
          </a:p>
          <a:p>
            <a:r>
              <a:rPr lang="en-US" sz="1400" dirty="0"/>
              <a:t> Marion County</a:t>
            </a:r>
            <a:endParaRPr lang="en-US" sz="1000" dirty="0"/>
          </a:p>
        </p:txBody>
      </p:sp>
      <p:sp>
        <p:nvSpPr>
          <p:cNvPr id="15" name="Rectangle 14"/>
          <p:cNvSpPr/>
          <p:nvPr/>
        </p:nvSpPr>
        <p:spPr>
          <a:xfrm>
            <a:off x="7466012" y="220411"/>
            <a:ext cx="4722813" cy="738664"/>
          </a:xfrm>
          <a:prstGeom prst="rect">
            <a:avLst/>
          </a:prstGeom>
          <a:solidFill>
            <a:schemeClr val="bg1">
              <a:lumMod val="9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p:cNvSpPr txBox="1"/>
          <p:nvPr/>
        </p:nvSpPr>
        <p:spPr>
          <a:xfrm>
            <a:off x="9158000" y="602462"/>
            <a:ext cx="1338828" cy="341632"/>
          </a:xfrm>
          <a:prstGeom prst="rect">
            <a:avLst/>
          </a:prstGeom>
          <a:noFill/>
        </p:spPr>
        <p:txBody>
          <a:bodyPr wrap="none" rtlCol="0">
            <a:spAutoFit/>
          </a:bodyPr>
          <a:lstStyle/>
          <a:p>
            <a:pPr>
              <a:lnSpc>
                <a:spcPct val="90000"/>
              </a:lnSpc>
            </a:pPr>
            <a:r>
              <a:rPr lang="en-US" dirty="0"/>
              <a:t>1949 -2016</a:t>
            </a:r>
          </a:p>
        </p:txBody>
      </p:sp>
      <p:sp>
        <p:nvSpPr>
          <p:cNvPr id="13" name="TextBox 12"/>
          <p:cNvSpPr txBox="1"/>
          <p:nvPr/>
        </p:nvSpPr>
        <p:spPr>
          <a:xfrm>
            <a:off x="8733301" y="220411"/>
            <a:ext cx="2031325" cy="424732"/>
          </a:xfrm>
          <a:prstGeom prst="rect">
            <a:avLst/>
          </a:prstGeom>
          <a:noFill/>
        </p:spPr>
        <p:txBody>
          <a:bodyPr wrap="none" rtlCol="0">
            <a:spAutoFit/>
          </a:bodyPr>
          <a:lstStyle/>
          <a:p>
            <a:pPr>
              <a:lnSpc>
                <a:spcPct val="90000"/>
              </a:lnSpc>
            </a:pPr>
            <a:r>
              <a:rPr lang="en-US" sz="2400" dirty="0"/>
              <a:t>In Memoriam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1600" y="1270745"/>
            <a:ext cx="2291631" cy="2864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8" name="Rectangle 17"/>
          <p:cNvSpPr/>
          <p:nvPr/>
        </p:nvSpPr>
        <p:spPr>
          <a:xfrm>
            <a:off x="7945064" y="4428410"/>
            <a:ext cx="3864348" cy="1667590"/>
          </a:xfrm>
          <a:prstGeom prst="rect">
            <a:avLst/>
          </a:prstGeom>
          <a:solidFill>
            <a:schemeClr val="bg1">
              <a:lumMod val="9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p:cNvSpPr/>
          <p:nvPr/>
        </p:nvSpPr>
        <p:spPr>
          <a:xfrm>
            <a:off x="7617615" y="4428410"/>
            <a:ext cx="4419599" cy="1477328"/>
          </a:xfrm>
          <a:prstGeom prst="rect">
            <a:avLst/>
          </a:prstGeom>
        </p:spPr>
        <p:txBody>
          <a:bodyPr wrap="square">
            <a:spAutoFit/>
          </a:bodyPr>
          <a:lstStyle/>
          <a:p>
            <a:pPr algn="ctr"/>
            <a:r>
              <a:rPr lang="en-US" i="1" dirty="0"/>
              <a:t> </a:t>
            </a:r>
            <a:r>
              <a:rPr lang="en-US" sz="2400" i="1" dirty="0"/>
              <a:t>Patrick Murphy</a:t>
            </a:r>
          </a:p>
          <a:p>
            <a:pPr algn="ctr"/>
            <a:endParaRPr lang="en-US" sz="2400" i="1" dirty="0"/>
          </a:p>
          <a:p>
            <a:pPr algn="ctr"/>
            <a:r>
              <a:rPr lang="en-US" sz="1400" dirty="0"/>
              <a:t>Supervisor,  Belvidere Township/Boone County</a:t>
            </a:r>
          </a:p>
          <a:p>
            <a:pPr algn="ctr"/>
            <a:r>
              <a:rPr lang="en-US" sz="1400" dirty="0"/>
              <a:t>Member of the TOI Supervisors Division </a:t>
            </a:r>
          </a:p>
          <a:p>
            <a:pPr algn="ctr"/>
            <a:r>
              <a:rPr lang="en-US" sz="1400" dirty="0"/>
              <a:t>TOI Board member since 2014</a:t>
            </a:r>
            <a:endParaRPr lang="en-US" sz="800" dirty="0"/>
          </a:p>
        </p:txBody>
      </p:sp>
    </p:spTree>
    <p:extLst>
      <p:ext uri="{BB962C8B-B14F-4D97-AF65-F5344CB8AC3E}">
        <p14:creationId xmlns:p14="http://schemas.microsoft.com/office/powerpoint/2010/main" val="214237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
            <a:ext cx="12188825" cy="609601"/>
          </a:xfrm>
          <a:prstGeom prst="rect">
            <a:avLst/>
          </a:prstGeom>
          <a:solidFill>
            <a:schemeClr val="bg1">
              <a:lumMod val="9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 Memoriam </a:t>
            </a:r>
          </a:p>
        </p:txBody>
      </p:sp>
      <p:sp>
        <p:nvSpPr>
          <p:cNvPr id="3" name="TextBox 2"/>
          <p:cNvSpPr txBox="1"/>
          <p:nvPr/>
        </p:nvSpPr>
        <p:spPr>
          <a:xfrm>
            <a:off x="455612" y="964027"/>
            <a:ext cx="4722813" cy="701731"/>
          </a:xfrm>
          <a:prstGeom prst="rect">
            <a:avLst/>
          </a:prstGeom>
          <a:noFill/>
        </p:spPr>
        <p:txBody>
          <a:bodyPr wrap="square" rtlCol="0">
            <a:spAutoFit/>
          </a:bodyPr>
          <a:lstStyle/>
          <a:p>
            <a:pPr algn="ctr">
              <a:lnSpc>
                <a:spcPct val="90000"/>
              </a:lnSpc>
            </a:pPr>
            <a:r>
              <a:rPr lang="en-US" sz="2400" dirty="0"/>
              <a:t>Dr. Paul Green</a:t>
            </a:r>
          </a:p>
          <a:p>
            <a:pPr algn="ctr">
              <a:lnSpc>
                <a:spcPct val="90000"/>
              </a:lnSpc>
            </a:pPr>
            <a:r>
              <a:rPr lang="en-US" sz="2000" dirty="0"/>
              <a:t>1943-2016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1364" b="4546"/>
          <a:stretch/>
        </p:blipFill>
        <p:spPr>
          <a:xfrm>
            <a:off x="254545" y="1965249"/>
            <a:ext cx="2715670" cy="2924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3301870" y="1965249"/>
            <a:ext cx="2667000" cy="3970318"/>
          </a:xfrm>
          <a:prstGeom prst="rect">
            <a:avLst/>
          </a:prstGeom>
          <a:noFill/>
        </p:spPr>
        <p:txBody>
          <a:bodyPr wrap="square" rtlCol="0">
            <a:spAutoFit/>
          </a:bodyPr>
          <a:lstStyle/>
          <a:p>
            <a:pPr>
              <a:lnSpc>
                <a:spcPct val="90000"/>
              </a:lnSpc>
            </a:pPr>
            <a:r>
              <a:rPr lang="en-US" sz="1400" dirty="0"/>
              <a:t>Dr. Paul Green was a familiar face at TOI education events in the 1980’s, 1990’s and early 2000’s. </a:t>
            </a:r>
          </a:p>
          <a:p>
            <a:pPr>
              <a:lnSpc>
                <a:spcPct val="90000"/>
              </a:lnSpc>
            </a:pPr>
            <a:endParaRPr lang="en-US" sz="1400" dirty="0"/>
          </a:p>
          <a:p>
            <a:pPr>
              <a:lnSpc>
                <a:spcPct val="90000"/>
              </a:lnSpc>
            </a:pPr>
            <a:r>
              <a:rPr lang="en-US" sz="1400" dirty="0"/>
              <a:t>Dr. Green led the charge by putting together training seminars for township officials co-sponsored by </a:t>
            </a:r>
          </a:p>
          <a:p>
            <a:pPr>
              <a:lnSpc>
                <a:spcPct val="90000"/>
              </a:lnSpc>
            </a:pPr>
            <a:r>
              <a:rPr lang="en-US" sz="1400" dirty="0"/>
              <a:t>the Illinois Department of Commerce and Community Affairs, Governor's State University's Institute for Public Policy and Administration, and TOI. </a:t>
            </a:r>
          </a:p>
          <a:p>
            <a:pPr>
              <a:lnSpc>
                <a:spcPct val="90000"/>
              </a:lnSpc>
            </a:pPr>
            <a:endParaRPr lang="en-US" sz="1400" dirty="0"/>
          </a:p>
          <a:p>
            <a:pPr>
              <a:lnSpc>
                <a:spcPct val="90000"/>
              </a:lnSpc>
            </a:pPr>
            <a:r>
              <a:rPr lang="en-US" sz="1400" dirty="0"/>
              <a:t>He also served as a township official, as Monee Township (Will County) Supervisor from 1977-1983.</a:t>
            </a:r>
            <a:endParaRPr lang="en-US" dirty="0"/>
          </a:p>
        </p:txBody>
      </p:sp>
      <p:cxnSp>
        <p:nvCxnSpPr>
          <p:cNvPr id="7" name="Straight Connector 6"/>
          <p:cNvCxnSpPr/>
          <p:nvPr/>
        </p:nvCxnSpPr>
        <p:spPr>
          <a:xfrm>
            <a:off x="5968870" y="1064010"/>
            <a:ext cx="0" cy="5565390"/>
          </a:xfrm>
          <a:prstGeom prst="line">
            <a:avLst/>
          </a:prstGeom>
          <a:ln w="28575">
            <a:miter lim="800000"/>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05521" y="964026"/>
            <a:ext cx="4722813" cy="701731"/>
          </a:xfrm>
          <a:prstGeom prst="rect">
            <a:avLst/>
          </a:prstGeom>
          <a:noFill/>
        </p:spPr>
        <p:txBody>
          <a:bodyPr wrap="square" rtlCol="0">
            <a:spAutoFit/>
          </a:bodyPr>
          <a:lstStyle/>
          <a:p>
            <a:pPr algn="ctr">
              <a:lnSpc>
                <a:spcPct val="90000"/>
              </a:lnSpc>
            </a:pPr>
            <a:r>
              <a:rPr lang="en-US" sz="2400" dirty="0"/>
              <a:t>Shirley J. Green </a:t>
            </a:r>
          </a:p>
          <a:p>
            <a:pPr algn="ctr">
              <a:lnSpc>
                <a:spcPct val="90000"/>
              </a:lnSpc>
            </a:pPr>
            <a:r>
              <a:rPr lang="en-US" sz="2000" dirty="0"/>
              <a:t>1925-2016 </a:t>
            </a:r>
          </a:p>
        </p:txBody>
      </p:sp>
      <p:sp>
        <p:nvSpPr>
          <p:cNvPr id="9" name="TextBox 8"/>
          <p:cNvSpPr txBox="1"/>
          <p:nvPr/>
        </p:nvSpPr>
        <p:spPr>
          <a:xfrm>
            <a:off x="6255765" y="3836178"/>
            <a:ext cx="5638800" cy="2890022"/>
          </a:xfrm>
          <a:prstGeom prst="rect">
            <a:avLst/>
          </a:prstGeom>
          <a:noFill/>
        </p:spPr>
        <p:txBody>
          <a:bodyPr wrap="square" rtlCol="0">
            <a:spAutoFit/>
          </a:bodyPr>
          <a:lstStyle/>
          <a:p>
            <a:pPr>
              <a:lnSpc>
                <a:spcPct val="90000"/>
              </a:lnSpc>
            </a:pPr>
            <a:r>
              <a:rPr lang="en-US" sz="1400" dirty="0"/>
              <a:t>Shirley J. Green was </a:t>
            </a:r>
            <a:r>
              <a:rPr lang="en-US" sz="1400" dirty="0" err="1"/>
              <a:t>TOI’s</a:t>
            </a:r>
            <a:r>
              <a:rPr lang="en-US" sz="1400" dirty="0"/>
              <a:t> first female president and a former assessor for Rich Township (Cook County) for 20 years. </a:t>
            </a:r>
          </a:p>
          <a:p>
            <a:pPr>
              <a:lnSpc>
                <a:spcPct val="90000"/>
              </a:lnSpc>
            </a:pPr>
            <a:endParaRPr lang="en-US" sz="1400" dirty="0"/>
          </a:p>
          <a:p>
            <a:pPr>
              <a:lnSpc>
                <a:spcPct val="90000"/>
              </a:lnSpc>
            </a:pPr>
            <a:r>
              <a:rPr lang="en-US" sz="1400" dirty="0"/>
              <a:t>Shirley became a member of the TOI Board of Directors in 1977. She served as Secretary of TOI Board 1980-1983, 3rd Vice President of TOI Board 1983-1985, 2nd Vice President of TOI Board 1985-1986, 1st Vice President of TOI Board 1986-1989, President (1989-1991). She also held the office of President of the Cook Township Assessors Organization, President of the Township Officials of Cook County, President of the Illinois Assessment Institute, and served on the </a:t>
            </a:r>
            <a:r>
              <a:rPr lang="en-US" sz="1400" dirty="0" err="1"/>
              <a:t>TOIRMA</a:t>
            </a:r>
            <a:r>
              <a:rPr lang="en-US" sz="1400" dirty="0"/>
              <a:t> Operating Committee. She received an award from the Illinois Township Assessor's Association as well as the Marshall Thoreau award for distinguished professional and personal dedication.</a:t>
            </a:r>
          </a:p>
          <a:p>
            <a:pPr>
              <a:lnSpc>
                <a:spcPct val="90000"/>
              </a:lnSpc>
            </a:pPr>
            <a:endParaRPr lang="en-US" sz="20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284" y="1067554"/>
            <a:ext cx="1630937" cy="2386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4941" y="1889025"/>
            <a:ext cx="1539780" cy="1723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38399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012" y="381000"/>
            <a:ext cx="3926996"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Rectangle 4"/>
          <p:cNvSpPr/>
          <p:nvPr/>
        </p:nvSpPr>
        <p:spPr>
          <a:xfrm>
            <a:off x="7008812" y="609600"/>
            <a:ext cx="4800600" cy="3416320"/>
          </a:xfrm>
          <a:prstGeom prst="rect">
            <a:avLst/>
          </a:prstGeom>
        </p:spPr>
        <p:txBody>
          <a:bodyPr wrap="square">
            <a:spAutoFit/>
          </a:bodyPr>
          <a:lstStyle/>
          <a:p>
            <a:r>
              <a:rPr lang="en-US" sz="2000" dirty="0">
                <a:solidFill>
                  <a:schemeClr val="accent1">
                    <a:lumMod val="75000"/>
                  </a:schemeClr>
                </a:solidFill>
              </a:rPr>
              <a:t>Congratulations to TOI 2nd Vice President/South Rock Island Assessor Susie </a:t>
            </a:r>
            <a:r>
              <a:rPr lang="en-US" sz="2000" dirty="0" err="1">
                <a:solidFill>
                  <a:schemeClr val="accent1">
                    <a:lumMod val="75000"/>
                  </a:schemeClr>
                </a:solidFill>
              </a:rPr>
              <a:t>Carpentier</a:t>
            </a:r>
            <a:r>
              <a:rPr lang="en-US" sz="2000" dirty="0">
                <a:solidFill>
                  <a:schemeClr val="accent1">
                    <a:lumMod val="75000"/>
                  </a:schemeClr>
                </a:solidFill>
              </a:rPr>
              <a:t>, who retired on August 31. She has been a township assessor since 1993. </a:t>
            </a:r>
          </a:p>
          <a:p>
            <a:endParaRPr lang="en-US" dirty="0"/>
          </a:p>
          <a:p>
            <a:endParaRPr lang="en-US" dirty="0"/>
          </a:p>
          <a:p>
            <a:r>
              <a:rPr lang="en-US" sz="1600" dirty="0"/>
              <a:t>Pictured from left to right: TOI 2nd Vice President/South Rock Island (Rock Island County) Assessor Susie </a:t>
            </a:r>
            <a:r>
              <a:rPr lang="en-US" sz="1600" dirty="0" err="1"/>
              <a:t>Carpentier</a:t>
            </a:r>
            <a:r>
              <a:rPr lang="en-US" sz="1600" dirty="0"/>
              <a:t>, TOI Executive Director Bryan Smith, and TOI President/Newell Township (Vermilion County) Assessor Karen Reese.</a:t>
            </a:r>
          </a:p>
        </p:txBody>
      </p:sp>
    </p:spTree>
    <p:extLst>
      <p:ext uri="{BB962C8B-B14F-4D97-AF65-F5344CB8AC3E}">
        <p14:creationId xmlns:p14="http://schemas.microsoft.com/office/powerpoint/2010/main" val="386662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323012" y="239868"/>
            <a:ext cx="5334043" cy="866777"/>
          </a:xfrm>
        </p:spPr>
        <p:txBody>
          <a:bodyPr>
            <a:normAutofit/>
          </a:bodyPr>
          <a:lstStyle/>
          <a:p>
            <a:r>
              <a:rPr lang="en-US" sz="2800" dirty="0">
                <a:solidFill>
                  <a:schemeClr val="accent1">
                    <a:lumMod val="75000"/>
                  </a:schemeClr>
                </a:solidFill>
              </a:rPr>
              <a:t>Scenes from the 2015 Conference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14507">
            <a:off x="457504" y="251843"/>
            <a:ext cx="1994531" cy="2698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827" y="215574"/>
            <a:ext cx="2372652" cy="2973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4631">
            <a:off x="9722584" y="1019071"/>
            <a:ext cx="2211868" cy="3260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520" y="3509836"/>
            <a:ext cx="266385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2572">
            <a:off x="902106" y="3016628"/>
            <a:ext cx="2176787" cy="2669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0480" y="3200401"/>
            <a:ext cx="3381655" cy="2479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25257">
            <a:off x="6250266" y="1157302"/>
            <a:ext cx="2582994" cy="2404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3596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13889"/>
          <a:stretch/>
        </p:blipFill>
        <p:spPr>
          <a:xfrm rot="21381063">
            <a:off x="308311" y="265166"/>
            <a:ext cx="3608508" cy="203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0095">
            <a:off x="7188208" y="403080"/>
            <a:ext cx="4501608" cy="3037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2900">
            <a:off x="1064247" y="2389129"/>
            <a:ext cx="2806345" cy="3155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2924" y="399108"/>
            <a:ext cx="2152280" cy="2560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1" name="Rectangle 10"/>
          <p:cNvSpPr/>
          <p:nvPr/>
        </p:nvSpPr>
        <p:spPr>
          <a:xfrm>
            <a:off x="74611" y="5727774"/>
            <a:ext cx="5374741" cy="480131"/>
          </a:xfrm>
          <a:prstGeom prst="rect">
            <a:avLst/>
          </a:prstGeom>
        </p:spPr>
        <p:txBody>
          <a:bodyPr wrap="none">
            <a:spAutoFit/>
          </a:bodyPr>
          <a:lstStyle/>
          <a:p>
            <a:pPr lvl="0">
              <a:lnSpc>
                <a:spcPct val="90000"/>
              </a:lnSpc>
              <a:buSzPct val="90000"/>
            </a:pPr>
            <a:r>
              <a:rPr lang="en-US" sz="2800" dirty="0">
                <a:solidFill>
                  <a:srgbClr val="488E4A">
                    <a:lumMod val="20000"/>
                    <a:lumOff val="80000"/>
                  </a:srgbClr>
                </a:solidFill>
              </a:rPr>
              <a:t>Scenes from the 2015 Conference </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6612" y="3398275"/>
            <a:ext cx="4668813" cy="2204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14492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3759" y="533400"/>
            <a:ext cx="3939979" cy="3230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 name="Rectangle 2"/>
          <p:cNvSpPr/>
          <p:nvPr/>
        </p:nvSpPr>
        <p:spPr>
          <a:xfrm>
            <a:off x="379412" y="6096000"/>
            <a:ext cx="5374741" cy="480131"/>
          </a:xfrm>
          <a:prstGeom prst="rect">
            <a:avLst/>
          </a:prstGeom>
        </p:spPr>
        <p:txBody>
          <a:bodyPr wrap="none">
            <a:spAutoFit/>
          </a:bodyPr>
          <a:lstStyle/>
          <a:p>
            <a:pPr lvl="0">
              <a:lnSpc>
                <a:spcPct val="90000"/>
              </a:lnSpc>
              <a:buSzPct val="90000"/>
            </a:pPr>
            <a:r>
              <a:rPr lang="en-US" sz="2800" dirty="0">
                <a:solidFill>
                  <a:schemeClr val="accent1">
                    <a:lumMod val="75000"/>
                  </a:schemeClr>
                </a:solidFill>
              </a:rPr>
              <a:t>Scenes from the 2015 Conference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538">
            <a:off x="9548558" y="287869"/>
            <a:ext cx="2324414" cy="3860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35675">
            <a:off x="390783" y="314424"/>
            <a:ext cx="2369099" cy="3494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01459">
            <a:off x="1160762" y="2971939"/>
            <a:ext cx="4533127" cy="2864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6302" t="7550" r="7111"/>
          <a:stretch/>
        </p:blipFill>
        <p:spPr>
          <a:xfrm rot="180004">
            <a:off x="6317167" y="3679546"/>
            <a:ext cx="4010630" cy="2793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04871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4212" y="685800"/>
            <a:ext cx="3886200" cy="424732"/>
          </a:xfrm>
          <a:prstGeom prst="rect">
            <a:avLst/>
          </a:prstGeom>
          <a:noFill/>
        </p:spPr>
        <p:txBody>
          <a:bodyPr wrap="square" rtlCol="0">
            <a:spAutoFit/>
          </a:bodyPr>
          <a:lstStyle/>
          <a:p>
            <a:pPr>
              <a:lnSpc>
                <a:spcPct val="90000"/>
              </a:lnSpc>
            </a:pPr>
            <a:r>
              <a:rPr lang="en-US" sz="2400" dirty="0"/>
              <a:t>2016 Education Program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1012" y="1110532"/>
            <a:ext cx="5943600" cy="398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612" y="1524000"/>
            <a:ext cx="3429000" cy="2760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37360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012" y="381000"/>
            <a:ext cx="5315558" cy="480131"/>
          </a:xfrm>
          <a:prstGeom prst="rect">
            <a:avLst/>
          </a:prstGeom>
        </p:spPr>
        <p:txBody>
          <a:bodyPr wrap="none">
            <a:spAutoFit/>
          </a:bodyPr>
          <a:lstStyle/>
          <a:p>
            <a:pPr lvl="0">
              <a:lnSpc>
                <a:spcPct val="90000"/>
              </a:lnSpc>
              <a:buSzPct val="90000"/>
            </a:pPr>
            <a:r>
              <a:rPr lang="en-US" sz="2800" dirty="0"/>
              <a:t>2016 District Education Program </a:t>
            </a:r>
          </a:p>
        </p:txBody>
      </p:sp>
      <p:sp>
        <p:nvSpPr>
          <p:cNvPr id="6" name="TextBox 5"/>
          <p:cNvSpPr txBox="1"/>
          <p:nvPr/>
        </p:nvSpPr>
        <p:spPr>
          <a:xfrm>
            <a:off x="522591" y="6096000"/>
            <a:ext cx="4204752" cy="978729"/>
          </a:xfrm>
          <a:prstGeom prst="rect">
            <a:avLst/>
          </a:prstGeom>
          <a:noFill/>
        </p:spPr>
        <p:txBody>
          <a:bodyPr wrap="square" rtlCol="0">
            <a:spAutoFit/>
          </a:bodyPr>
          <a:lstStyle/>
          <a:p>
            <a:pPr>
              <a:lnSpc>
                <a:spcPct val="90000"/>
              </a:lnSpc>
            </a:pPr>
            <a:r>
              <a:rPr lang="en-US" sz="3200" dirty="0">
                <a:solidFill>
                  <a:schemeClr val="accent1">
                    <a:lumMod val="75000"/>
                  </a:schemeClr>
                </a:solidFill>
              </a:rPr>
              <a:t>Lisle/Naperville</a:t>
            </a:r>
          </a:p>
          <a:p>
            <a:pPr>
              <a:lnSpc>
                <a:spcPct val="90000"/>
              </a:lnSpc>
            </a:pPr>
            <a:r>
              <a:rPr lang="en-US" sz="3200" dirty="0">
                <a:solidFill>
                  <a:schemeClr val="accent1">
                    <a:lumMod val="75000"/>
                  </a:schemeClr>
                </a:solidFill>
              </a:rPr>
              <a: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9531">
            <a:off x="359989" y="1290994"/>
            <a:ext cx="4310577" cy="2534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7875" r="13447"/>
          <a:stretch/>
        </p:blipFill>
        <p:spPr>
          <a:xfrm rot="252949">
            <a:off x="8622463" y="1295400"/>
            <a:ext cx="3397274" cy="4447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492" t="3865" r="10243"/>
          <a:stretch/>
        </p:blipFill>
        <p:spPr>
          <a:xfrm>
            <a:off x="5640734" y="381000"/>
            <a:ext cx="2832164"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2492"/>
          <a:stretch/>
        </p:blipFill>
        <p:spPr>
          <a:xfrm>
            <a:off x="2970238" y="3696554"/>
            <a:ext cx="4757296" cy="2135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35646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5612" y="381000"/>
            <a:ext cx="5511262" cy="749873"/>
          </a:xfrm>
          <a:prstGeom prst="rect">
            <a:avLst/>
          </a:prstGeom>
        </p:spPr>
      </p:pic>
      <p:sp>
        <p:nvSpPr>
          <p:cNvPr id="6" name="Rectangle 5"/>
          <p:cNvSpPr/>
          <p:nvPr/>
        </p:nvSpPr>
        <p:spPr>
          <a:xfrm>
            <a:off x="421367" y="6281001"/>
            <a:ext cx="1865382" cy="584775"/>
          </a:xfrm>
          <a:prstGeom prst="rect">
            <a:avLst/>
          </a:prstGeom>
        </p:spPr>
        <p:txBody>
          <a:bodyPr wrap="none">
            <a:spAutoFit/>
          </a:bodyPr>
          <a:lstStyle/>
          <a:p>
            <a:r>
              <a:rPr lang="en-US" sz="3200" dirty="0">
                <a:solidFill>
                  <a:srgbClr val="488E4A">
                    <a:lumMod val="75000"/>
                  </a:srgbClr>
                </a:solidFill>
              </a:rPr>
              <a:t>Rockford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75189">
            <a:off x="331579" y="1305325"/>
            <a:ext cx="2839995" cy="235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05998">
            <a:off x="8145799" y="549512"/>
            <a:ext cx="3107652" cy="228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127" t="5710" r="6383" b="8646"/>
          <a:stretch/>
        </p:blipFill>
        <p:spPr>
          <a:xfrm>
            <a:off x="3716084" y="1152642"/>
            <a:ext cx="3564324" cy="2486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2222" b="21111"/>
          <a:stretch/>
        </p:blipFill>
        <p:spPr>
          <a:xfrm rot="371480">
            <a:off x="7544084" y="3292559"/>
            <a:ext cx="3489423" cy="3101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812" y="4068916"/>
            <a:ext cx="5813329" cy="2110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34451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2412" y="3445060"/>
            <a:ext cx="4572000" cy="1905000"/>
          </a:xfrm>
        </p:spPr>
        <p:txBody>
          <a:bodyPr>
            <a:normAutofit/>
          </a:bodyPr>
          <a:lstStyle/>
          <a:p>
            <a:r>
              <a:rPr lang="en-US" sz="3200" dirty="0"/>
              <a:t>2016 Board of Directors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12" y="914400"/>
            <a:ext cx="5752819" cy="3385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0932" y="3352800"/>
            <a:ext cx="2819400" cy="2381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412" y="458755"/>
            <a:ext cx="3666440" cy="2471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08544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3212" y="6096000"/>
            <a:ext cx="2209451" cy="584775"/>
          </a:xfrm>
          <a:prstGeom prst="rect">
            <a:avLst/>
          </a:prstGeom>
        </p:spPr>
        <p:txBody>
          <a:bodyPr wrap="none">
            <a:spAutoFit/>
          </a:bodyPr>
          <a:lstStyle/>
          <a:p>
            <a:r>
              <a:rPr lang="en-US" sz="3200" dirty="0">
                <a:solidFill>
                  <a:srgbClr val="488E4A">
                    <a:lumMod val="75000"/>
                  </a:srgbClr>
                </a:solidFill>
              </a:rPr>
              <a:t>Collinsville </a:t>
            </a:r>
            <a:endParaRPr lang="en-US" dirty="0"/>
          </a:p>
        </p:txBody>
      </p:sp>
      <p:pic>
        <p:nvPicPr>
          <p:cNvPr id="5" name="Picture 4"/>
          <p:cNvPicPr>
            <a:picLocks noChangeAspect="1"/>
          </p:cNvPicPr>
          <p:nvPr/>
        </p:nvPicPr>
        <p:blipFill>
          <a:blip r:embed="rId2"/>
          <a:stretch>
            <a:fillRect/>
          </a:stretch>
        </p:blipFill>
        <p:spPr>
          <a:xfrm>
            <a:off x="270580" y="76200"/>
            <a:ext cx="5511262" cy="74987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13709">
            <a:off x="406875" y="897914"/>
            <a:ext cx="4114800" cy="2663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132" t="6713" r="10629"/>
          <a:stretch/>
        </p:blipFill>
        <p:spPr>
          <a:xfrm rot="230915">
            <a:off x="8214958" y="1557460"/>
            <a:ext cx="3402114" cy="4004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638">
            <a:off x="4875212" y="859743"/>
            <a:ext cx="3072651" cy="3341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1420">
            <a:off x="3031483" y="2975819"/>
            <a:ext cx="2785211" cy="2881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09902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612" y="6019800"/>
            <a:ext cx="1505540" cy="584775"/>
          </a:xfrm>
          <a:prstGeom prst="rect">
            <a:avLst/>
          </a:prstGeom>
        </p:spPr>
        <p:txBody>
          <a:bodyPr wrap="none">
            <a:spAutoFit/>
          </a:bodyPr>
          <a:lstStyle/>
          <a:p>
            <a:r>
              <a:rPr lang="en-US" sz="3200" dirty="0">
                <a:solidFill>
                  <a:srgbClr val="488E4A">
                    <a:lumMod val="75000"/>
                  </a:srgbClr>
                </a:solidFill>
              </a:rPr>
              <a:t>Normal</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84006">
            <a:off x="260743" y="795977"/>
            <a:ext cx="3605081" cy="3043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453" y="572849"/>
            <a:ext cx="3814904" cy="3117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624" y="3581400"/>
            <a:ext cx="600075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4612" y="2590800"/>
            <a:ext cx="2663658" cy="3963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41084" t="13333" b="22222"/>
          <a:stretch/>
        </p:blipFill>
        <p:spPr>
          <a:xfrm rot="390233">
            <a:off x="9326224" y="700206"/>
            <a:ext cx="2380643" cy="2321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49386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8385" y="1295400"/>
            <a:ext cx="5145063" cy="523220"/>
          </a:xfrm>
          <a:prstGeom prst="rect">
            <a:avLst/>
          </a:prstGeom>
        </p:spPr>
        <p:txBody>
          <a:bodyPr wrap="none">
            <a:spAutoFit/>
          </a:bodyPr>
          <a:lstStyle/>
          <a:p>
            <a:r>
              <a:rPr lang="en-US" sz="2800" dirty="0">
                <a:solidFill>
                  <a:srgbClr val="488E4A">
                    <a:lumMod val="75000"/>
                  </a:srgbClr>
                </a:solidFill>
              </a:rPr>
              <a:t>Professional Development 2016 </a:t>
            </a:r>
            <a:endParaRPr lang="en-US" sz="28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12" y="2225137"/>
            <a:ext cx="5137836" cy="2864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718" y="490210"/>
            <a:ext cx="513916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8929" r="1791" b="46429"/>
          <a:stretch/>
        </p:blipFill>
        <p:spPr>
          <a:xfrm>
            <a:off x="6094412" y="3657600"/>
            <a:ext cx="5148868"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60169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205" y="490210"/>
            <a:ext cx="5145063" cy="523220"/>
          </a:xfrm>
          <a:prstGeom prst="rect">
            <a:avLst/>
          </a:prstGeom>
        </p:spPr>
        <p:txBody>
          <a:bodyPr wrap="none">
            <a:spAutoFit/>
          </a:bodyPr>
          <a:lstStyle/>
          <a:p>
            <a:r>
              <a:rPr lang="en-US" sz="2800" dirty="0">
                <a:solidFill>
                  <a:srgbClr val="488E4A">
                    <a:lumMod val="75000"/>
                  </a:srgbClr>
                </a:solidFill>
              </a:rPr>
              <a:t>Professional Development 2016 </a:t>
            </a:r>
            <a:endParaRPr lang="en-US" sz="2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167" y="1295400"/>
            <a:ext cx="4905137"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41542"/>
          <a:stretch/>
        </p:blipFill>
        <p:spPr>
          <a:xfrm>
            <a:off x="8532812" y="516647"/>
            <a:ext cx="3429000" cy="2432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6304" y="1828800"/>
            <a:ext cx="3164466"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7605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205" y="490210"/>
            <a:ext cx="5145063" cy="523220"/>
          </a:xfrm>
          <a:prstGeom prst="rect">
            <a:avLst/>
          </a:prstGeom>
        </p:spPr>
        <p:txBody>
          <a:bodyPr wrap="none">
            <a:spAutoFit/>
          </a:bodyPr>
          <a:lstStyle/>
          <a:p>
            <a:r>
              <a:rPr lang="en-US" sz="2800" dirty="0">
                <a:solidFill>
                  <a:srgbClr val="488E4A">
                    <a:lumMod val="75000"/>
                  </a:srgbClr>
                </a:solidFill>
              </a:rPr>
              <a:t>Professional Development 2016 </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000" y="1752600"/>
            <a:ext cx="3555471"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2412" y="490210"/>
            <a:ext cx="2733239" cy="386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4812" y="2895600"/>
            <a:ext cx="323604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10438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12" y="304800"/>
            <a:ext cx="5963108"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7161212" y="2286000"/>
            <a:ext cx="4267200" cy="978729"/>
          </a:xfrm>
          <a:prstGeom prst="rect">
            <a:avLst/>
          </a:prstGeom>
          <a:noFill/>
        </p:spPr>
        <p:txBody>
          <a:bodyPr wrap="square" rtlCol="0">
            <a:spAutoFit/>
          </a:bodyPr>
          <a:lstStyle/>
          <a:p>
            <a:pPr algn="ctr">
              <a:lnSpc>
                <a:spcPct val="90000"/>
              </a:lnSpc>
            </a:pPr>
            <a:r>
              <a:rPr lang="en-US" sz="3200" dirty="0">
                <a:solidFill>
                  <a:schemeClr val="accent1">
                    <a:lumMod val="75000"/>
                  </a:schemeClr>
                </a:solidFill>
              </a:rPr>
              <a:t>34th Annual </a:t>
            </a:r>
          </a:p>
          <a:p>
            <a:pPr algn="ctr">
              <a:lnSpc>
                <a:spcPct val="90000"/>
              </a:lnSpc>
            </a:pPr>
            <a:r>
              <a:rPr lang="en-US" sz="3200" dirty="0">
                <a:solidFill>
                  <a:schemeClr val="accent1">
                    <a:lumMod val="75000"/>
                  </a:schemeClr>
                </a:solidFill>
              </a:rPr>
              <a:t>Township Topics Day </a:t>
            </a:r>
          </a:p>
        </p:txBody>
      </p:sp>
    </p:spTree>
    <p:extLst>
      <p:ext uri="{BB962C8B-B14F-4D97-AF65-F5344CB8AC3E}">
        <p14:creationId xmlns:p14="http://schemas.microsoft.com/office/powerpoint/2010/main" val="418675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2812" y="62103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Township Topics Day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9412" y="1142245"/>
            <a:ext cx="2971800" cy="4472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12" y="571500"/>
            <a:ext cx="3098589"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1412" y="457200"/>
            <a:ext cx="2528919"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102" y="3158172"/>
            <a:ext cx="4813210" cy="3022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428810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0412" y="304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Township Topics Day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585" t="11445" r="36563"/>
          <a:stretch/>
        </p:blipFill>
        <p:spPr>
          <a:xfrm rot="21253980">
            <a:off x="802445" y="1343341"/>
            <a:ext cx="2651255" cy="3581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633" y="836544"/>
            <a:ext cx="3206777" cy="4594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11576">
            <a:off x="7990215" y="294078"/>
            <a:ext cx="3262025" cy="2132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016">
            <a:off x="8419816" y="2668921"/>
            <a:ext cx="2550632" cy="3056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49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6618">
            <a:off x="8139384" y="429823"/>
            <a:ext cx="3448994" cy="5714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TextBox 3"/>
          <p:cNvSpPr txBox="1"/>
          <p:nvPr/>
        </p:nvSpPr>
        <p:spPr>
          <a:xfrm>
            <a:off x="385600" y="45720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Township Topics Day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12" y="405983"/>
            <a:ext cx="4267200" cy="3480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384" y="3171211"/>
            <a:ext cx="4255228" cy="3281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62200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51035" y="5943600"/>
            <a:ext cx="2315377" cy="461665"/>
          </a:xfrm>
          <a:prstGeom prst="rect">
            <a:avLst/>
          </a:prstGeom>
        </p:spPr>
        <p:txBody>
          <a:bodyPr wrap="none">
            <a:spAutoFit/>
          </a:bodyPr>
          <a:lstStyle/>
          <a:p>
            <a:r>
              <a:rPr lang="en-US" sz="2400" dirty="0">
                <a:solidFill>
                  <a:prstClr val="white"/>
                </a:solidFill>
              </a:rPr>
              <a:t>Washington, DC</a:t>
            </a:r>
            <a:endParaRPr lang="en-US" sz="2400" dirty="0"/>
          </a:p>
        </p:txBody>
      </p:sp>
      <p:sp>
        <p:nvSpPr>
          <p:cNvPr id="5" name="TextBox 4"/>
          <p:cNvSpPr txBox="1"/>
          <p:nvPr/>
        </p:nvSpPr>
        <p:spPr>
          <a:xfrm>
            <a:off x="7770812" y="5472701"/>
            <a:ext cx="4267200" cy="701731"/>
          </a:xfrm>
          <a:prstGeom prst="rect">
            <a:avLst/>
          </a:prstGeom>
          <a:noFill/>
        </p:spPr>
        <p:txBody>
          <a:bodyPr wrap="square" rtlCol="0">
            <a:spAutoFit/>
          </a:bodyPr>
          <a:lstStyle/>
          <a:p>
            <a:pPr>
              <a:lnSpc>
                <a:spcPct val="90000"/>
              </a:lnSpc>
            </a:pPr>
            <a:r>
              <a:rPr lang="en-US" sz="4400" dirty="0">
                <a:solidFill>
                  <a:schemeClr val="accent1">
                    <a:lumMod val="75000"/>
                  </a:schemeClr>
                </a:solidFill>
              </a:rPr>
              <a:t>NATaT Fly-In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012" y="762000"/>
            <a:ext cx="10591800" cy="3819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11432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1631" y="4170886"/>
            <a:ext cx="3124200" cy="1447800"/>
          </a:xfrm>
        </p:spPr>
        <p:txBody>
          <a:bodyPr>
            <a:normAutofit/>
          </a:bodyPr>
          <a:lstStyle/>
          <a:p>
            <a:r>
              <a:rPr lang="en-US" sz="1800" b="1" dirty="0"/>
              <a:t> </a:t>
            </a:r>
            <a:r>
              <a:rPr lang="en-US" sz="1800" b="1" dirty="0">
                <a:solidFill>
                  <a:schemeClr val="tx1"/>
                </a:solidFill>
              </a:rPr>
              <a:t>President</a:t>
            </a:r>
            <a:br>
              <a:rPr lang="en-US" dirty="0">
                <a:solidFill>
                  <a:schemeClr val="tx1"/>
                </a:solidFill>
              </a:rPr>
            </a:br>
            <a:r>
              <a:rPr lang="en-US" i="1" dirty="0">
                <a:solidFill>
                  <a:schemeClr val="tx1"/>
                </a:solidFill>
              </a:rPr>
              <a:t> Karen L. Reese</a:t>
            </a:r>
            <a:endParaRPr lang="en-US" dirty="0">
              <a:solidFill>
                <a:schemeClr val="tx1"/>
              </a:solidFill>
            </a:endParaRPr>
          </a:p>
          <a:p>
            <a:r>
              <a:rPr lang="en-US" dirty="0">
                <a:solidFill>
                  <a:schemeClr val="tx1"/>
                </a:solidFill>
              </a:rPr>
              <a:t> </a:t>
            </a:r>
            <a:r>
              <a:rPr lang="en-US" sz="1400" dirty="0">
                <a:solidFill>
                  <a:schemeClr val="tx1"/>
                </a:solidFill>
              </a:rPr>
              <a:t>Assessor</a:t>
            </a:r>
            <a:br>
              <a:rPr lang="en-US" sz="1400" dirty="0">
                <a:solidFill>
                  <a:schemeClr val="tx1"/>
                </a:solidFill>
              </a:rPr>
            </a:br>
            <a:r>
              <a:rPr lang="en-US" sz="1400" dirty="0">
                <a:solidFill>
                  <a:schemeClr val="tx1"/>
                </a:solidFill>
              </a:rPr>
              <a:t> Newell Township</a:t>
            </a:r>
            <a:br>
              <a:rPr lang="en-US" sz="1400" dirty="0">
                <a:solidFill>
                  <a:schemeClr val="tx1"/>
                </a:solidFill>
              </a:rPr>
            </a:br>
            <a:r>
              <a:rPr lang="en-US" sz="1400" dirty="0">
                <a:solidFill>
                  <a:schemeClr val="tx1"/>
                </a:solidFill>
              </a:rPr>
              <a:t> Vermilion County</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799" y="963277"/>
            <a:ext cx="2324099" cy="2930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38" y="1535238"/>
            <a:ext cx="2058192" cy="2944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 name="Rectangle 5"/>
          <p:cNvSpPr/>
          <p:nvPr/>
        </p:nvSpPr>
        <p:spPr>
          <a:xfrm>
            <a:off x="3698937" y="4569080"/>
            <a:ext cx="2817812" cy="1354217"/>
          </a:xfrm>
          <a:prstGeom prst="rect">
            <a:avLst/>
          </a:prstGeom>
        </p:spPr>
        <p:txBody>
          <a:bodyPr wrap="square">
            <a:spAutoFit/>
          </a:bodyPr>
          <a:lstStyle/>
          <a:p>
            <a:r>
              <a:rPr lang="en-US" b="1" dirty="0"/>
              <a:t>1st Vice President</a:t>
            </a:r>
            <a:endParaRPr lang="en-US" dirty="0"/>
          </a:p>
          <a:p>
            <a:r>
              <a:rPr lang="en-US" i="1" dirty="0"/>
              <a:t> Robert J. Miller</a:t>
            </a:r>
            <a:endParaRPr lang="en-US" dirty="0"/>
          </a:p>
          <a:p>
            <a:r>
              <a:rPr lang="en-US" dirty="0"/>
              <a:t> </a:t>
            </a:r>
            <a:r>
              <a:rPr lang="en-US" sz="1400" dirty="0"/>
              <a:t>Highway Commissioner</a:t>
            </a:r>
            <a:br>
              <a:rPr lang="en-US" sz="1400" dirty="0"/>
            </a:br>
            <a:r>
              <a:rPr lang="en-US" sz="1400" dirty="0"/>
              <a:t> Algonquin Township</a:t>
            </a:r>
            <a:br>
              <a:rPr lang="en-US" sz="1400" dirty="0"/>
            </a:br>
            <a:r>
              <a:rPr lang="en-US" sz="1400" dirty="0"/>
              <a:t> McHenry County</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3370" y="736865"/>
            <a:ext cx="2168632" cy="2286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 name="Rectangle 8"/>
          <p:cNvSpPr/>
          <p:nvPr/>
        </p:nvSpPr>
        <p:spPr>
          <a:xfrm>
            <a:off x="6491982" y="3289258"/>
            <a:ext cx="2381591" cy="1631216"/>
          </a:xfrm>
          <a:prstGeom prst="rect">
            <a:avLst/>
          </a:prstGeom>
        </p:spPr>
        <p:txBody>
          <a:bodyPr wrap="square">
            <a:spAutoFit/>
          </a:bodyPr>
          <a:lstStyle/>
          <a:p>
            <a:r>
              <a:rPr lang="en-US" b="1" dirty="0"/>
              <a:t>3rd Vice President</a:t>
            </a:r>
            <a:br>
              <a:rPr lang="en-US" dirty="0"/>
            </a:br>
            <a:r>
              <a:rPr lang="en-US" i="1" dirty="0"/>
              <a:t> Danny Hanning</a:t>
            </a:r>
            <a:endParaRPr lang="en-US" dirty="0"/>
          </a:p>
          <a:p>
            <a:r>
              <a:rPr lang="en-US" dirty="0"/>
              <a:t> </a:t>
            </a:r>
            <a:r>
              <a:rPr lang="en-US" sz="1400" dirty="0"/>
              <a:t>Highway Commissioner</a:t>
            </a:r>
            <a:br>
              <a:rPr lang="en-US" sz="1400" dirty="0"/>
            </a:br>
            <a:r>
              <a:rPr lang="en-US" sz="1400" dirty="0"/>
              <a:t> Huntsville Township</a:t>
            </a:r>
            <a:br>
              <a:rPr lang="en-US" sz="1400" dirty="0"/>
            </a:br>
            <a:r>
              <a:rPr lang="en-US" sz="1400" dirty="0"/>
              <a:t> Schuyler County</a:t>
            </a:r>
          </a:p>
          <a:p>
            <a:r>
              <a:rPr lang="en-US" dirty="0"/>
              <a:t> </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5948" y="1123140"/>
            <a:ext cx="2349594" cy="2610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1" name="Rectangle 10"/>
          <p:cNvSpPr/>
          <p:nvPr/>
        </p:nvSpPr>
        <p:spPr>
          <a:xfrm>
            <a:off x="9521719" y="3846502"/>
            <a:ext cx="1752600" cy="1354217"/>
          </a:xfrm>
          <a:prstGeom prst="rect">
            <a:avLst/>
          </a:prstGeom>
        </p:spPr>
        <p:txBody>
          <a:bodyPr wrap="square">
            <a:spAutoFit/>
          </a:bodyPr>
          <a:lstStyle/>
          <a:p>
            <a:r>
              <a:rPr lang="en-US" b="1" dirty="0"/>
              <a:t>Secretary</a:t>
            </a:r>
            <a:endParaRPr lang="en-US" dirty="0"/>
          </a:p>
          <a:p>
            <a:r>
              <a:rPr lang="en-US" i="1" dirty="0"/>
              <a:t> Susan Curtiss</a:t>
            </a:r>
            <a:endParaRPr lang="en-US" dirty="0"/>
          </a:p>
          <a:p>
            <a:r>
              <a:rPr lang="en-US" dirty="0"/>
              <a:t> </a:t>
            </a:r>
            <a:r>
              <a:rPr lang="en-US" sz="1400" dirty="0"/>
              <a:t>Supervisor</a:t>
            </a:r>
            <a:br>
              <a:rPr lang="en-US" sz="1400" dirty="0"/>
            </a:br>
            <a:r>
              <a:rPr lang="en-US" sz="1400" dirty="0"/>
              <a:t> Esmen Township</a:t>
            </a:r>
            <a:br>
              <a:rPr lang="en-US" sz="1400" dirty="0"/>
            </a:br>
            <a:r>
              <a:rPr lang="en-US" sz="1400" dirty="0"/>
              <a:t> Livingston County</a:t>
            </a:r>
            <a:endParaRPr lang="en-US" dirty="0"/>
          </a:p>
        </p:txBody>
      </p:sp>
      <p:sp>
        <p:nvSpPr>
          <p:cNvPr id="12" name="Subtitle 2"/>
          <p:cNvSpPr txBox="1">
            <a:spLocks/>
          </p:cNvSpPr>
          <p:nvPr/>
        </p:nvSpPr>
        <p:spPr>
          <a:xfrm>
            <a:off x="535843" y="292218"/>
            <a:ext cx="4572000" cy="41750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SzPct val="90000"/>
              <a:buFont typeface="Arial" pitchFamily="34" charset="0"/>
              <a:buNone/>
              <a:defRPr sz="2000" kern="1200">
                <a:solidFill>
                  <a:schemeClr val="accent1"/>
                </a:solidFill>
                <a:latin typeface="+mn-lt"/>
                <a:ea typeface="+mn-ea"/>
                <a:cs typeface="+mn-cs"/>
              </a:defRPr>
            </a:lvl1pPr>
            <a:lvl2pPr marL="457200" indent="0" algn="l" defTabSz="914400" rtl="0" eaLnBrk="1" latinLnBrk="0" hangingPunct="1">
              <a:lnSpc>
                <a:spcPct val="90000"/>
              </a:lnSpc>
              <a:spcBef>
                <a:spcPts val="600"/>
              </a:spcBef>
              <a:buSzPct val="9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SzPct val="9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SzPct val="9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SzPct val="9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SzPct val="9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SzPct val="9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SzPct val="9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SzPct val="90000"/>
              <a:buFont typeface="Arial" pitchFamily="34" charset="0"/>
              <a:buNone/>
              <a:defRPr sz="1400" kern="1200">
                <a:solidFill>
                  <a:schemeClr val="tx1">
                    <a:tint val="75000"/>
                  </a:schemeClr>
                </a:solidFill>
                <a:latin typeface="+mn-lt"/>
                <a:ea typeface="+mn-ea"/>
                <a:cs typeface="+mn-cs"/>
              </a:defRPr>
            </a:lvl9pPr>
          </a:lstStyle>
          <a:p>
            <a:r>
              <a:rPr lang="en-US" sz="2800" dirty="0"/>
              <a:t>2016 Board of Directors</a:t>
            </a:r>
          </a:p>
        </p:txBody>
      </p:sp>
    </p:spTree>
    <p:extLst>
      <p:ext uri="{BB962C8B-B14F-4D97-AF65-F5344CB8AC3E}">
        <p14:creationId xmlns:p14="http://schemas.microsoft.com/office/powerpoint/2010/main" val="74638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NATaT Fly-In </a:t>
            </a:r>
          </a:p>
        </p:txBody>
      </p:sp>
      <p:sp>
        <p:nvSpPr>
          <p:cNvPr id="5" name="Rectangle 4"/>
          <p:cNvSpPr/>
          <p:nvPr/>
        </p:nvSpPr>
        <p:spPr>
          <a:xfrm>
            <a:off x="912812" y="1066800"/>
            <a:ext cx="1782667" cy="369332"/>
          </a:xfrm>
          <a:prstGeom prst="rect">
            <a:avLst/>
          </a:prstGeom>
        </p:spPr>
        <p:txBody>
          <a:bodyPr wrap="none">
            <a:spAutoFit/>
          </a:bodyPr>
          <a:lstStyle/>
          <a:p>
            <a:r>
              <a:rPr lang="en-US" dirty="0">
                <a:solidFill>
                  <a:schemeClr val="accent1">
                    <a:lumMod val="50000"/>
                  </a:schemeClr>
                </a:solidFill>
              </a:rPr>
              <a:t>Washington, </a:t>
            </a:r>
            <a:r>
              <a:rPr lang="en-US" dirty="0" err="1">
                <a:solidFill>
                  <a:schemeClr val="accent1">
                    <a:lumMod val="50000"/>
                  </a:schemeClr>
                </a:solidFill>
              </a:rPr>
              <a:t>D.C</a:t>
            </a:r>
            <a:endParaRPr lang="en-US" dirty="0">
              <a:solidFill>
                <a:schemeClr val="accent1">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24260">
            <a:off x="455612" y="1743838"/>
            <a:ext cx="4267200" cy="4442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555" y="457200"/>
            <a:ext cx="4038600" cy="2918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0177">
            <a:off x="6736406" y="3505200"/>
            <a:ext cx="4463406" cy="2834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60510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2212" y="3810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NATaT Fly-In </a:t>
            </a:r>
          </a:p>
        </p:txBody>
      </p:sp>
      <p:sp>
        <p:nvSpPr>
          <p:cNvPr id="5" name="Rectangle 4"/>
          <p:cNvSpPr/>
          <p:nvPr/>
        </p:nvSpPr>
        <p:spPr>
          <a:xfrm>
            <a:off x="7999412" y="762000"/>
            <a:ext cx="1782667" cy="369332"/>
          </a:xfrm>
          <a:prstGeom prst="rect">
            <a:avLst/>
          </a:prstGeom>
        </p:spPr>
        <p:txBody>
          <a:bodyPr wrap="none">
            <a:spAutoFit/>
          </a:bodyPr>
          <a:lstStyle/>
          <a:p>
            <a:r>
              <a:rPr lang="en-US" dirty="0">
                <a:solidFill>
                  <a:schemeClr val="accent1">
                    <a:lumMod val="50000"/>
                  </a:schemeClr>
                </a:solidFill>
              </a:rPr>
              <a:t>Washington, </a:t>
            </a:r>
            <a:r>
              <a:rPr lang="en-US" dirty="0" err="1">
                <a:solidFill>
                  <a:schemeClr val="accent1">
                    <a:lumMod val="50000"/>
                  </a:schemeClr>
                </a:solidFill>
              </a:rPr>
              <a:t>D.C</a:t>
            </a:r>
            <a:endParaRPr lang="en-US" dirty="0">
              <a:solidFill>
                <a:schemeClr val="accent1">
                  <a:lumMod val="50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91125">
            <a:off x="608012" y="381000"/>
            <a:ext cx="4419600" cy="5271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774">
            <a:off x="5637212" y="1512332"/>
            <a:ext cx="5791200" cy="40958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54994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012" y="41047"/>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Annual Town Meeting </a:t>
            </a:r>
          </a:p>
        </p:txBody>
      </p:sp>
      <p:sp>
        <p:nvSpPr>
          <p:cNvPr id="6" name="TextBox 5"/>
          <p:cNvSpPr txBox="1"/>
          <p:nvPr/>
        </p:nvSpPr>
        <p:spPr>
          <a:xfrm>
            <a:off x="-272673" y="1338640"/>
            <a:ext cx="2633285" cy="757130"/>
          </a:xfrm>
          <a:prstGeom prst="rect">
            <a:avLst/>
          </a:prstGeom>
          <a:noFill/>
        </p:spPr>
        <p:txBody>
          <a:bodyPr wrap="square" rtlCol="0">
            <a:spAutoFit/>
          </a:bodyPr>
          <a:lstStyle/>
          <a:p>
            <a:pPr algn="ctr">
              <a:lnSpc>
                <a:spcPct val="90000"/>
              </a:lnSpc>
            </a:pPr>
            <a:r>
              <a:rPr lang="en-US" sz="2400" dirty="0"/>
              <a:t>Six Mile </a:t>
            </a:r>
          </a:p>
          <a:p>
            <a:pPr algn="ctr">
              <a:lnSpc>
                <a:spcPct val="90000"/>
              </a:lnSpc>
            </a:pPr>
            <a:r>
              <a:rPr lang="en-US" sz="2400" dirty="0"/>
              <a:t>Township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273">
            <a:off x="2050070" y="841237"/>
            <a:ext cx="4627556" cy="2382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01042">
            <a:off x="1742649" y="3022581"/>
            <a:ext cx="3820602" cy="263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212" y="2032700"/>
            <a:ext cx="4560570" cy="2834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2" name="TextBox 11"/>
          <p:cNvSpPr txBox="1"/>
          <p:nvPr/>
        </p:nvSpPr>
        <p:spPr>
          <a:xfrm>
            <a:off x="8228012" y="1176159"/>
            <a:ext cx="2633285" cy="424732"/>
          </a:xfrm>
          <a:prstGeom prst="rect">
            <a:avLst/>
          </a:prstGeom>
          <a:noFill/>
        </p:spPr>
        <p:txBody>
          <a:bodyPr wrap="square" rtlCol="0">
            <a:spAutoFit/>
          </a:bodyPr>
          <a:lstStyle/>
          <a:p>
            <a:pPr>
              <a:lnSpc>
                <a:spcPct val="90000"/>
              </a:lnSpc>
            </a:pPr>
            <a:r>
              <a:rPr lang="en-US" sz="2400" dirty="0"/>
              <a:t>Douglas Township </a:t>
            </a:r>
          </a:p>
        </p:txBody>
      </p:sp>
    </p:spTree>
    <p:extLst>
      <p:ext uri="{BB962C8B-B14F-4D97-AF65-F5344CB8AC3E}">
        <p14:creationId xmlns:p14="http://schemas.microsoft.com/office/powerpoint/2010/main" val="311248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8012" y="6096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Annual Town Meeting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87224">
            <a:off x="407434" y="1413682"/>
            <a:ext cx="4366457" cy="3411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1612">
            <a:off x="7308813" y="767215"/>
            <a:ext cx="4390814" cy="3697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3790"/>
          <a:stretch/>
        </p:blipFill>
        <p:spPr>
          <a:xfrm>
            <a:off x="3884612" y="3886200"/>
            <a:ext cx="6215823" cy="2737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 name="TextBox 5"/>
          <p:cNvSpPr txBox="1"/>
          <p:nvPr/>
        </p:nvSpPr>
        <p:spPr>
          <a:xfrm>
            <a:off x="4451376" y="2362200"/>
            <a:ext cx="2633285" cy="757130"/>
          </a:xfrm>
          <a:prstGeom prst="rect">
            <a:avLst/>
          </a:prstGeom>
          <a:noFill/>
        </p:spPr>
        <p:txBody>
          <a:bodyPr wrap="square" rtlCol="0">
            <a:spAutoFit/>
          </a:bodyPr>
          <a:lstStyle/>
          <a:p>
            <a:pPr algn="ctr">
              <a:lnSpc>
                <a:spcPct val="90000"/>
              </a:lnSpc>
            </a:pPr>
            <a:r>
              <a:rPr lang="en-US" sz="2400" dirty="0"/>
              <a:t>Maine</a:t>
            </a:r>
          </a:p>
          <a:p>
            <a:pPr algn="ctr">
              <a:lnSpc>
                <a:spcPct val="90000"/>
              </a:lnSpc>
            </a:pPr>
            <a:r>
              <a:rPr lang="en-US" sz="2400" dirty="0"/>
              <a:t>Township </a:t>
            </a:r>
          </a:p>
        </p:txBody>
      </p:sp>
    </p:spTree>
    <p:extLst>
      <p:ext uri="{BB962C8B-B14F-4D97-AF65-F5344CB8AC3E}">
        <p14:creationId xmlns:p14="http://schemas.microsoft.com/office/powerpoint/2010/main" val="404040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812" y="1447800"/>
            <a:ext cx="51816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2749559" y="5615869"/>
            <a:ext cx="1508105" cy="341632"/>
          </a:xfrm>
          <a:prstGeom prst="rect">
            <a:avLst/>
          </a:prstGeom>
          <a:noFill/>
        </p:spPr>
        <p:txBody>
          <a:bodyPr wrap="none" rtlCol="0">
            <a:spAutoFit/>
          </a:bodyPr>
          <a:lstStyle/>
          <a:p>
            <a:pPr>
              <a:lnSpc>
                <a:spcPct val="90000"/>
              </a:lnSpc>
            </a:pPr>
            <a:r>
              <a:rPr lang="en-US" dirty="0"/>
              <a:t>Ela Township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612" y="152400"/>
            <a:ext cx="3968446"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4012" y="2860495"/>
            <a:ext cx="3991131" cy="2926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TextBox 6"/>
          <p:cNvSpPr txBox="1"/>
          <p:nvPr/>
        </p:nvSpPr>
        <p:spPr>
          <a:xfrm>
            <a:off x="8151812" y="5960074"/>
            <a:ext cx="1734129" cy="341632"/>
          </a:xfrm>
          <a:prstGeom prst="rect">
            <a:avLst/>
          </a:prstGeom>
          <a:noFill/>
        </p:spPr>
        <p:txBody>
          <a:bodyPr wrap="none" rtlCol="0">
            <a:spAutoFit/>
          </a:bodyPr>
          <a:lstStyle/>
          <a:p>
            <a:pPr>
              <a:lnSpc>
                <a:spcPct val="90000"/>
              </a:lnSpc>
            </a:pPr>
            <a:r>
              <a:rPr lang="en-US" dirty="0"/>
              <a:t>Elsah Township</a:t>
            </a:r>
          </a:p>
        </p:txBody>
      </p:sp>
    </p:spTree>
    <p:extLst>
      <p:ext uri="{BB962C8B-B14F-4D97-AF65-F5344CB8AC3E}">
        <p14:creationId xmlns:p14="http://schemas.microsoft.com/office/powerpoint/2010/main" val="288865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12" y="1385531"/>
            <a:ext cx="4169246"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6865">
            <a:off x="4492795" y="2237611"/>
            <a:ext cx="2567991" cy="3612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1558577" y="4824038"/>
            <a:ext cx="2061270" cy="341632"/>
          </a:xfrm>
          <a:prstGeom prst="rect">
            <a:avLst/>
          </a:prstGeom>
          <a:noFill/>
        </p:spPr>
        <p:txBody>
          <a:bodyPr wrap="none" rtlCol="0">
            <a:spAutoFit/>
          </a:bodyPr>
          <a:lstStyle/>
          <a:p>
            <a:pPr>
              <a:lnSpc>
                <a:spcPct val="90000"/>
              </a:lnSpc>
            </a:pPr>
            <a:r>
              <a:rPr lang="en-US" dirty="0"/>
              <a:t>Freeport Township</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7012" y="914400"/>
            <a:ext cx="3886200" cy="291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 name="TextBox 8"/>
          <p:cNvSpPr txBox="1"/>
          <p:nvPr/>
        </p:nvSpPr>
        <p:spPr>
          <a:xfrm>
            <a:off x="8759477" y="4485950"/>
            <a:ext cx="2138021" cy="341632"/>
          </a:xfrm>
          <a:prstGeom prst="rect">
            <a:avLst/>
          </a:prstGeom>
          <a:noFill/>
        </p:spPr>
        <p:txBody>
          <a:bodyPr wrap="none" rtlCol="0">
            <a:spAutoFit/>
          </a:bodyPr>
          <a:lstStyle/>
          <a:p>
            <a:pPr>
              <a:lnSpc>
                <a:spcPct val="90000"/>
              </a:lnSpc>
            </a:pPr>
            <a:r>
              <a:rPr lang="en-US" dirty="0"/>
              <a:t>Frankfort Township</a:t>
            </a:r>
          </a:p>
        </p:txBody>
      </p:sp>
    </p:spTree>
    <p:extLst>
      <p:ext uri="{BB962C8B-B14F-4D97-AF65-F5344CB8AC3E}">
        <p14:creationId xmlns:p14="http://schemas.microsoft.com/office/powerpoint/2010/main" val="48250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16372">
            <a:off x="1435763" y="1328706"/>
            <a:ext cx="4114800" cy="3984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TextBox 6"/>
          <p:cNvSpPr txBox="1"/>
          <p:nvPr/>
        </p:nvSpPr>
        <p:spPr>
          <a:xfrm>
            <a:off x="2368015" y="5785238"/>
            <a:ext cx="2250296" cy="341632"/>
          </a:xfrm>
          <a:prstGeom prst="rect">
            <a:avLst/>
          </a:prstGeom>
          <a:noFill/>
        </p:spPr>
        <p:txBody>
          <a:bodyPr wrap="none" rtlCol="0">
            <a:spAutoFit/>
          </a:bodyPr>
          <a:lstStyle/>
          <a:p>
            <a:pPr>
              <a:lnSpc>
                <a:spcPct val="90000"/>
              </a:lnSpc>
            </a:pPr>
            <a:r>
              <a:rPr lang="en-US" dirty="0"/>
              <a:t>Chillicothe Township</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4290">
            <a:off x="6551612" y="609600"/>
            <a:ext cx="4953000" cy="3714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 name="TextBox 8"/>
          <p:cNvSpPr txBox="1"/>
          <p:nvPr/>
        </p:nvSpPr>
        <p:spPr>
          <a:xfrm>
            <a:off x="7998984" y="4800600"/>
            <a:ext cx="2058256" cy="341632"/>
          </a:xfrm>
          <a:prstGeom prst="rect">
            <a:avLst/>
          </a:prstGeom>
          <a:noFill/>
        </p:spPr>
        <p:txBody>
          <a:bodyPr wrap="none" rtlCol="0">
            <a:spAutoFit/>
          </a:bodyPr>
          <a:lstStyle/>
          <a:p>
            <a:pPr>
              <a:lnSpc>
                <a:spcPct val="90000"/>
              </a:lnSpc>
            </a:pPr>
            <a:r>
              <a:rPr lang="en-US" dirty="0"/>
              <a:t>Danville Township</a:t>
            </a:r>
          </a:p>
        </p:txBody>
      </p:sp>
    </p:spTree>
    <p:extLst>
      <p:ext uri="{BB962C8B-B14F-4D97-AF65-F5344CB8AC3E}">
        <p14:creationId xmlns:p14="http://schemas.microsoft.com/office/powerpoint/2010/main" val="166813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9526">
            <a:off x="369481" y="1510578"/>
            <a:ext cx="6036588" cy="3425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TextBox 3"/>
          <p:cNvSpPr txBox="1"/>
          <p:nvPr/>
        </p:nvSpPr>
        <p:spPr>
          <a:xfrm>
            <a:off x="2403691" y="5562600"/>
            <a:ext cx="1968168" cy="341632"/>
          </a:xfrm>
          <a:prstGeom prst="rect">
            <a:avLst/>
          </a:prstGeom>
          <a:noFill/>
        </p:spPr>
        <p:txBody>
          <a:bodyPr wrap="none" rtlCol="0">
            <a:spAutoFit/>
          </a:bodyPr>
          <a:lstStyle/>
          <a:p>
            <a:pPr>
              <a:lnSpc>
                <a:spcPct val="90000"/>
              </a:lnSpc>
            </a:pPr>
            <a:r>
              <a:rPr lang="en-US" dirty="0"/>
              <a:t>Six Mile Township</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438"/>
          <a:stretch/>
        </p:blipFill>
        <p:spPr>
          <a:xfrm rot="258670">
            <a:off x="6627812" y="2209800"/>
            <a:ext cx="5209846" cy="4158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TextBox 6"/>
          <p:cNvSpPr txBox="1"/>
          <p:nvPr/>
        </p:nvSpPr>
        <p:spPr>
          <a:xfrm>
            <a:off x="8456612" y="1371601"/>
            <a:ext cx="2409890" cy="341632"/>
          </a:xfrm>
          <a:prstGeom prst="rect">
            <a:avLst/>
          </a:prstGeom>
          <a:noFill/>
        </p:spPr>
        <p:txBody>
          <a:bodyPr wrap="none" rtlCol="0">
            <a:spAutoFit/>
          </a:bodyPr>
          <a:lstStyle/>
          <a:p>
            <a:pPr>
              <a:lnSpc>
                <a:spcPct val="90000"/>
              </a:lnSpc>
            </a:pPr>
            <a:r>
              <a:rPr lang="en-US" dirty="0"/>
              <a:t>West Galena Township</a:t>
            </a:r>
          </a:p>
        </p:txBody>
      </p:sp>
    </p:spTree>
    <p:extLst>
      <p:ext uri="{BB962C8B-B14F-4D97-AF65-F5344CB8AC3E}">
        <p14:creationId xmlns:p14="http://schemas.microsoft.com/office/powerpoint/2010/main" val="138108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62503">
            <a:off x="587065" y="1553893"/>
            <a:ext cx="4066032" cy="3105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0568">
            <a:off x="6477823" y="547891"/>
            <a:ext cx="5334000" cy="3541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5955" y="2843200"/>
            <a:ext cx="3581400" cy="3342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 name="TextBox 5"/>
          <p:cNvSpPr txBox="1"/>
          <p:nvPr/>
        </p:nvSpPr>
        <p:spPr>
          <a:xfrm>
            <a:off x="8242494" y="4665522"/>
            <a:ext cx="1804661" cy="341632"/>
          </a:xfrm>
          <a:prstGeom prst="rect">
            <a:avLst/>
          </a:prstGeom>
          <a:noFill/>
        </p:spPr>
        <p:txBody>
          <a:bodyPr wrap="none" rtlCol="0">
            <a:spAutoFit/>
          </a:bodyPr>
          <a:lstStyle/>
          <a:p>
            <a:pPr>
              <a:lnSpc>
                <a:spcPct val="90000"/>
              </a:lnSpc>
            </a:pPr>
            <a:r>
              <a:rPr lang="en-US" dirty="0"/>
              <a:t>Maine Township</a:t>
            </a:r>
          </a:p>
        </p:txBody>
      </p:sp>
    </p:spTree>
    <p:extLst>
      <p:ext uri="{BB962C8B-B14F-4D97-AF65-F5344CB8AC3E}">
        <p14:creationId xmlns:p14="http://schemas.microsoft.com/office/powerpoint/2010/main" val="417735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52179">
            <a:off x="396632" y="1612566"/>
            <a:ext cx="5463309" cy="3635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TextBox 3"/>
          <p:cNvSpPr txBox="1"/>
          <p:nvPr/>
        </p:nvSpPr>
        <p:spPr>
          <a:xfrm>
            <a:off x="2270711" y="5701280"/>
            <a:ext cx="1715150" cy="341632"/>
          </a:xfrm>
          <a:prstGeom prst="rect">
            <a:avLst/>
          </a:prstGeom>
          <a:noFill/>
        </p:spPr>
        <p:txBody>
          <a:bodyPr wrap="none" rtlCol="0">
            <a:spAutoFit/>
          </a:bodyPr>
          <a:lstStyle/>
          <a:p>
            <a:pPr>
              <a:lnSpc>
                <a:spcPct val="90000"/>
              </a:lnSpc>
            </a:pPr>
            <a:r>
              <a:rPr lang="en-US" dirty="0"/>
              <a:t>Yates Township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11">
            <a:off x="6783831" y="2605531"/>
            <a:ext cx="4598020" cy="3256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 name="TextBox 5"/>
          <p:cNvSpPr txBox="1"/>
          <p:nvPr/>
        </p:nvSpPr>
        <p:spPr>
          <a:xfrm>
            <a:off x="7982123" y="1828800"/>
            <a:ext cx="2201436" cy="341632"/>
          </a:xfrm>
          <a:prstGeom prst="rect">
            <a:avLst/>
          </a:prstGeom>
          <a:noFill/>
        </p:spPr>
        <p:txBody>
          <a:bodyPr wrap="none" rtlCol="0">
            <a:spAutoFit/>
          </a:bodyPr>
          <a:lstStyle/>
          <a:p>
            <a:pPr>
              <a:lnSpc>
                <a:spcPct val="90000"/>
              </a:lnSpc>
            </a:pPr>
            <a:r>
              <a:rPr lang="en-US" dirty="0"/>
              <a:t>Sandwich Township</a:t>
            </a:r>
          </a:p>
        </p:txBody>
      </p:sp>
    </p:spTree>
    <p:extLst>
      <p:ext uri="{BB962C8B-B14F-4D97-AF65-F5344CB8AC3E}">
        <p14:creationId xmlns:p14="http://schemas.microsoft.com/office/powerpoint/2010/main" val="315540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12" y="1600200"/>
            <a:ext cx="1752600" cy="2409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 name="Rectangle 8"/>
          <p:cNvSpPr/>
          <p:nvPr/>
        </p:nvSpPr>
        <p:spPr>
          <a:xfrm>
            <a:off x="665518" y="4114800"/>
            <a:ext cx="2514600" cy="1508105"/>
          </a:xfrm>
          <a:prstGeom prst="rect">
            <a:avLst/>
          </a:prstGeom>
        </p:spPr>
        <p:txBody>
          <a:bodyPr wrap="square">
            <a:spAutoFit/>
          </a:bodyPr>
          <a:lstStyle/>
          <a:p>
            <a:r>
              <a:rPr lang="en-US" sz="2400" b="1" dirty="0"/>
              <a:t> </a:t>
            </a:r>
            <a:r>
              <a:rPr lang="en-US" b="1" dirty="0"/>
              <a:t>Treasurer</a:t>
            </a:r>
            <a:br>
              <a:rPr lang="en-US" dirty="0"/>
            </a:br>
            <a:r>
              <a:rPr lang="en-US" i="1" dirty="0"/>
              <a:t> Judy </a:t>
            </a:r>
            <a:r>
              <a:rPr lang="en-US" i="1" dirty="0" err="1"/>
              <a:t>Herrman</a:t>
            </a:r>
            <a:endParaRPr lang="en-US" dirty="0"/>
          </a:p>
          <a:p>
            <a:r>
              <a:rPr lang="en-US" dirty="0"/>
              <a:t> </a:t>
            </a:r>
            <a:r>
              <a:rPr lang="en-US" sz="1600" dirty="0"/>
              <a:t>Clerk</a:t>
            </a:r>
            <a:br>
              <a:rPr lang="en-US" sz="1600" dirty="0"/>
            </a:br>
            <a:r>
              <a:rPr lang="en-US" sz="1600" dirty="0"/>
              <a:t> Spring Lake Township</a:t>
            </a:r>
            <a:br>
              <a:rPr lang="en-US" sz="1600" dirty="0"/>
            </a:br>
            <a:r>
              <a:rPr lang="en-US" sz="1600" dirty="0"/>
              <a:t> Tazewell County</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677" y="561359"/>
            <a:ext cx="1940321"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1" name="Rectangle 10"/>
          <p:cNvSpPr/>
          <p:nvPr/>
        </p:nvSpPr>
        <p:spPr>
          <a:xfrm>
            <a:off x="3275012" y="3657600"/>
            <a:ext cx="2971800" cy="1508105"/>
          </a:xfrm>
          <a:prstGeom prst="rect">
            <a:avLst/>
          </a:prstGeom>
        </p:spPr>
        <p:txBody>
          <a:bodyPr wrap="square">
            <a:spAutoFit/>
          </a:bodyPr>
          <a:lstStyle/>
          <a:p>
            <a:r>
              <a:rPr lang="en-US" sz="2400" b="1" dirty="0"/>
              <a:t> </a:t>
            </a:r>
            <a:r>
              <a:rPr lang="en-US" b="1" dirty="0"/>
              <a:t>Immediate Past President</a:t>
            </a:r>
            <a:br>
              <a:rPr lang="en-US" dirty="0"/>
            </a:br>
            <a:r>
              <a:rPr lang="en-US" i="1" dirty="0"/>
              <a:t>  Jeff Wallace</a:t>
            </a:r>
            <a:endParaRPr lang="en-US" dirty="0"/>
          </a:p>
          <a:p>
            <a:r>
              <a:rPr lang="en-US" dirty="0"/>
              <a:t> </a:t>
            </a:r>
            <a:r>
              <a:rPr lang="en-US" sz="1600" dirty="0"/>
              <a:t> Trustee</a:t>
            </a:r>
            <a:br>
              <a:rPr lang="en-US" sz="1600" dirty="0"/>
            </a:br>
            <a:r>
              <a:rPr lang="en-US" sz="1600" dirty="0"/>
              <a:t>  Joliet Township</a:t>
            </a:r>
            <a:br>
              <a:rPr lang="en-US" sz="1600" dirty="0"/>
            </a:br>
            <a:r>
              <a:rPr lang="en-US" sz="1600" dirty="0"/>
              <a:t>  Will County</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1329" y="1412000"/>
            <a:ext cx="2013175" cy="2598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4" name="Rectangle 13"/>
          <p:cNvSpPr/>
          <p:nvPr/>
        </p:nvSpPr>
        <p:spPr>
          <a:xfrm>
            <a:off x="6635077" y="4191000"/>
            <a:ext cx="2126336" cy="1138773"/>
          </a:xfrm>
          <a:prstGeom prst="rect">
            <a:avLst/>
          </a:prstGeom>
        </p:spPr>
        <p:txBody>
          <a:bodyPr wrap="square">
            <a:spAutoFit/>
          </a:bodyPr>
          <a:lstStyle/>
          <a:p>
            <a:r>
              <a:rPr lang="en-US" i="1" dirty="0"/>
              <a:t>Katy Dolan </a:t>
            </a:r>
            <a:r>
              <a:rPr lang="en-US" i="1" dirty="0" err="1"/>
              <a:t>Baumer</a:t>
            </a:r>
            <a:endParaRPr lang="en-US" i="1" dirty="0"/>
          </a:p>
          <a:p>
            <a:r>
              <a:rPr lang="en-US" dirty="0"/>
              <a:t> </a:t>
            </a:r>
            <a:r>
              <a:rPr lang="en-US" sz="1600" dirty="0"/>
              <a:t>Clerk</a:t>
            </a:r>
          </a:p>
          <a:p>
            <a:r>
              <a:rPr lang="en-US" sz="1600" dirty="0"/>
              <a:t> Hanover Township</a:t>
            </a:r>
          </a:p>
          <a:p>
            <a:r>
              <a:rPr lang="en-US" sz="1600" dirty="0"/>
              <a:t> Cook County</a:t>
            </a:r>
          </a:p>
        </p:txBody>
      </p:sp>
      <p:sp>
        <p:nvSpPr>
          <p:cNvPr id="15" name="Rectangle 14"/>
          <p:cNvSpPr/>
          <p:nvPr/>
        </p:nvSpPr>
        <p:spPr>
          <a:xfrm>
            <a:off x="9149678" y="3242101"/>
            <a:ext cx="2126336" cy="1107996"/>
          </a:xfrm>
          <a:prstGeom prst="rect">
            <a:avLst/>
          </a:prstGeom>
        </p:spPr>
        <p:txBody>
          <a:bodyPr wrap="square">
            <a:spAutoFit/>
          </a:bodyPr>
          <a:lstStyle/>
          <a:p>
            <a:r>
              <a:rPr lang="en-US" i="1" dirty="0"/>
              <a:t>M. Carroll </a:t>
            </a:r>
            <a:r>
              <a:rPr lang="en-US" i="1" dirty="0" err="1"/>
              <a:t>Carroll</a:t>
            </a:r>
            <a:endParaRPr lang="en-US" dirty="0"/>
          </a:p>
          <a:p>
            <a:r>
              <a:rPr lang="en-US" sz="1600" dirty="0"/>
              <a:t>Tax Collector</a:t>
            </a:r>
            <a:br>
              <a:rPr lang="en-US" sz="1600" dirty="0"/>
            </a:br>
            <a:r>
              <a:rPr lang="en-US" sz="1600" dirty="0"/>
              <a:t>Brimfield Township</a:t>
            </a:r>
            <a:br>
              <a:rPr lang="en-US" sz="1600" dirty="0"/>
            </a:br>
            <a:r>
              <a:rPr lang="en-US" sz="1600" dirty="0"/>
              <a:t>Peoria County</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8192" y="573800"/>
            <a:ext cx="1809307" cy="2343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2560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1303" y="3886200"/>
            <a:ext cx="4308322" cy="2420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44623">
            <a:off x="779065" y="1362153"/>
            <a:ext cx="4685506" cy="2635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967653" y="4297400"/>
            <a:ext cx="2091535" cy="341632"/>
          </a:xfrm>
          <a:prstGeom prst="rect">
            <a:avLst/>
          </a:prstGeom>
          <a:noFill/>
        </p:spPr>
        <p:txBody>
          <a:bodyPr wrap="none" rtlCol="0">
            <a:spAutoFit/>
          </a:bodyPr>
          <a:lstStyle/>
          <a:p>
            <a:pPr>
              <a:lnSpc>
                <a:spcPct val="90000"/>
              </a:lnSpc>
            </a:pPr>
            <a:r>
              <a:rPr lang="en-US" dirty="0"/>
              <a:t>Lockport Township</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4010">
            <a:off x="7711381" y="589531"/>
            <a:ext cx="4185785" cy="3104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TextBox 6"/>
          <p:cNvSpPr txBox="1"/>
          <p:nvPr/>
        </p:nvSpPr>
        <p:spPr>
          <a:xfrm>
            <a:off x="8650369" y="4468216"/>
            <a:ext cx="2307811" cy="341632"/>
          </a:xfrm>
          <a:prstGeom prst="rect">
            <a:avLst/>
          </a:prstGeom>
          <a:noFill/>
        </p:spPr>
        <p:txBody>
          <a:bodyPr wrap="none" rtlCol="0">
            <a:spAutoFit/>
          </a:bodyPr>
          <a:lstStyle/>
          <a:p>
            <a:pPr>
              <a:lnSpc>
                <a:spcPct val="90000"/>
              </a:lnSpc>
            </a:pPr>
            <a:r>
              <a:rPr lang="en-US" dirty="0"/>
              <a:t>Long Creek Township</a:t>
            </a:r>
          </a:p>
        </p:txBody>
      </p:sp>
    </p:spTree>
    <p:extLst>
      <p:ext uri="{BB962C8B-B14F-4D97-AF65-F5344CB8AC3E}">
        <p14:creationId xmlns:p14="http://schemas.microsoft.com/office/powerpoint/2010/main" val="215005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81874">
            <a:off x="828545" y="1524000"/>
            <a:ext cx="2759335" cy="4109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786" y="3526465"/>
            <a:ext cx="4568356" cy="289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5116">
            <a:off x="7313612" y="1440653"/>
            <a:ext cx="4384929" cy="3264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 name="TextBox 5"/>
          <p:cNvSpPr txBox="1"/>
          <p:nvPr/>
        </p:nvSpPr>
        <p:spPr>
          <a:xfrm>
            <a:off x="4265612" y="2175382"/>
            <a:ext cx="2340705" cy="341632"/>
          </a:xfrm>
          <a:prstGeom prst="rect">
            <a:avLst/>
          </a:prstGeom>
          <a:noFill/>
        </p:spPr>
        <p:txBody>
          <a:bodyPr wrap="none" rtlCol="0">
            <a:spAutoFit/>
          </a:bodyPr>
          <a:lstStyle/>
          <a:p>
            <a:pPr>
              <a:lnSpc>
                <a:spcPct val="90000"/>
              </a:lnSpc>
            </a:pPr>
            <a:r>
              <a:rPr lang="en-US" dirty="0"/>
              <a:t>Rock Island Township</a:t>
            </a:r>
          </a:p>
        </p:txBody>
      </p:sp>
    </p:spTree>
    <p:extLst>
      <p:ext uri="{BB962C8B-B14F-4D97-AF65-F5344CB8AC3E}">
        <p14:creationId xmlns:p14="http://schemas.microsoft.com/office/powerpoint/2010/main" val="319504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sp>
        <p:nvSpPr>
          <p:cNvPr id="3" name="TextBox 2"/>
          <p:cNvSpPr txBox="1"/>
          <p:nvPr/>
        </p:nvSpPr>
        <p:spPr>
          <a:xfrm>
            <a:off x="1569798" y="4953000"/>
            <a:ext cx="2038828" cy="341632"/>
          </a:xfrm>
          <a:prstGeom prst="rect">
            <a:avLst/>
          </a:prstGeom>
          <a:noFill/>
        </p:spPr>
        <p:txBody>
          <a:bodyPr wrap="none" rtlCol="0">
            <a:spAutoFit/>
          </a:bodyPr>
          <a:lstStyle/>
          <a:p>
            <a:pPr>
              <a:lnSpc>
                <a:spcPct val="90000"/>
              </a:lnSpc>
            </a:pPr>
            <a:r>
              <a:rPr lang="en-US" dirty="0"/>
              <a:t>Hanover Township</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87219">
            <a:off x="760412" y="1371600"/>
            <a:ext cx="4248364" cy="282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110">
            <a:off x="7503691" y="533399"/>
            <a:ext cx="4324564" cy="2872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8684">
            <a:off x="4496120" y="2092508"/>
            <a:ext cx="3561843" cy="4398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27269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685800"/>
            <a:ext cx="4267200" cy="480131"/>
          </a:xfrm>
          <a:prstGeom prst="rect">
            <a:avLst/>
          </a:prstGeom>
          <a:noFill/>
        </p:spPr>
        <p:txBody>
          <a:bodyPr wrap="square" rtlCol="0">
            <a:spAutoFit/>
          </a:bodyPr>
          <a:lstStyle/>
          <a:p>
            <a:pPr>
              <a:lnSpc>
                <a:spcPct val="90000"/>
              </a:lnSpc>
            </a:pPr>
            <a:r>
              <a:rPr lang="en-US" sz="2800" dirty="0">
                <a:solidFill>
                  <a:schemeClr val="accent1">
                    <a:lumMod val="75000"/>
                  </a:schemeClr>
                </a:solidFill>
              </a:rPr>
              <a:t>From Around the State  </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1329176">
            <a:off x="858419" y="1530258"/>
            <a:ext cx="6111062" cy="324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2667394" y="5029200"/>
            <a:ext cx="2279598" cy="341632"/>
          </a:xfrm>
          <a:prstGeom prst="rect">
            <a:avLst/>
          </a:prstGeom>
          <a:noFill/>
        </p:spPr>
        <p:txBody>
          <a:bodyPr wrap="none" rtlCol="0">
            <a:spAutoFit/>
          </a:bodyPr>
          <a:lstStyle/>
          <a:p>
            <a:pPr>
              <a:lnSpc>
                <a:spcPct val="90000"/>
              </a:lnSpc>
            </a:pPr>
            <a:r>
              <a:rPr lang="en-US" dirty="0"/>
              <a:t>Richwoods Township</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8538">
            <a:off x="7542212" y="457200"/>
            <a:ext cx="3962400" cy="3654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TextBox 6"/>
          <p:cNvSpPr txBox="1"/>
          <p:nvPr/>
        </p:nvSpPr>
        <p:spPr>
          <a:xfrm>
            <a:off x="8698527" y="4325616"/>
            <a:ext cx="2109873" cy="341632"/>
          </a:xfrm>
          <a:prstGeom prst="rect">
            <a:avLst/>
          </a:prstGeom>
          <a:noFill/>
        </p:spPr>
        <p:txBody>
          <a:bodyPr wrap="none" rtlCol="0">
            <a:spAutoFit/>
          </a:bodyPr>
          <a:lstStyle/>
          <a:p>
            <a:pPr>
              <a:lnSpc>
                <a:spcPct val="90000"/>
              </a:lnSpc>
            </a:pPr>
            <a:r>
              <a:rPr lang="en-US" dirty="0"/>
              <a:t>Rosefield Township</a:t>
            </a:r>
          </a:p>
        </p:txBody>
      </p:sp>
    </p:spTree>
    <p:extLst>
      <p:ext uri="{BB962C8B-B14F-4D97-AF65-F5344CB8AC3E}">
        <p14:creationId xmlns:p14="http://schemas.microsoft.com/office/powerpoint/2010/main" val="110046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8501"/>
            <a:ext cx="4646612" cy="2667001"/>
          </a:xfrm>
        </p:spPr>
        <p:txBody>
          <a:bodyPr>
            <a:normAutofit/>
          </a:bodyPr>
          <a:lstStyle/>
          <a:p>
            <a:pPr algn="ctr"/>
            <a:r>
              <a:rPr lang="en-US" dirty="0"/>
              <a:t>Thank you to our 2016 conference sponsors and exhibitors!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7812" y="704513"/>
            <a:ext cx="3886200" cy="4594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65761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212" y="304800"/>
            <a:ext cx="4956998" cy="535531"/>
          </a:xfrm>
          <a:prstGeom prst="rect">
            <a:avLst/>
          </a:prstGeom>
          <a:noFill/>
        </p:spPr>
        <p:txBody>
          <a:bodyPr wrap="none" rtlCol="0">
            <a:spAutoFit/>
          </a:bodyPr>
          <a:lstStyle/>
          <a:p>
            <a:pPr>
              <a:lnSpc>
                <a:spcPct val="90000"/>
              </a:lnSpc>
            </a:pPr>
            <a:r>
              <a:rPr lang="en-US" sz="3200" dirty="0"/>
              <a:t>2016 Conference Sponsors </a:t>
            </a:r>
          </a:p>
        </p:txBody>
      </p:sp>
      <p:sp>
        <p:nvSpPr>
          <p:cNvPr id="3" name="TextBox 2"/>
          <p:cNvSpPr txBox="1"/>
          <p:nvPr/>
        </p:nvSpPr>
        <p:spPr>
          <a:xfrm>
            <a:off x="4113212" y="5958573"/>
            <a:ext cx="2730235" cy="424732"/>
          </a:xfrm>
          <a:prstGeom prst="rect">
            <a:avLst/>
          </a:prstGeom>
          <a:noFill/>
        </p:spPr>
        <p:txBody>
          <a:bodyPr wrap="none" rtlCol="0">
            <a:spAutoFit/>
          </a:bodyPr>
          <a:lstStyle/>
          <a:p>
            <a:pPr>
              <a:lnSpc>
                <a:spcPct val="90000"/>
              </a:lnSpc>
            </a:pPr>
            <a:r>
              <a:rPr lang="en-US" sz="2400" dirty="0">
                <a:solidFill>
                  <a:schemeClr val="accent1">
                    <a:lumMod val="75000"/>
                  </a:schemeClr>
                </a:solidFill>
              </a:rPr>
              <a:t>Platinum Sponsors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2" y="2057399"/>
            <a:ext cx="2444179" cy="2743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089" y="2256452"/>
            <a:ext cx="2714625" cy="2286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2212" y="2125824"/>
            <a:ext cx="3752746" cy="2684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94298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212" y="304800"/>
            <a:ext cx="4956998" cy="535531"/>
          </a:xfrm>
          <a:prstGeom prst="rect">
            <a:avLst/>
          </a:prstGeom>
          <a:noFill/>
        </p:spPr>
        <p:txBody>
          <a:bodyPr wrap="none" rtlCol="0">
            <a:spAutoFit/>
          </a:bodyPr>
          <a:lstStyle/>
          <a:p>
            <a:pPr>
              <a:lnSpc>
                <a:spcPct val="90000"/>
              </a:lnSpc>
            </a:pPr>
            <a:r>
              <a:rPr lang="en-US" sz="3200" dirty="0"/>
              <a:t>2016 Conference Sponsors </a:t>
            </a:r>
          </a:p>
        </p:txBody>
      </p:sp>
      <p:sp>
        <p:nvSpPr>
          <p:cNvPr id="3" name="TextBox 2"/>
          <p:cNvSpPr txBox="1"/>
          <p:nvPr/>
        </p:nvSpPr>
        <p:spPr>
          <a:xfrm>
            <a:off x="4037012" y="6019864"/>
            <a:ext cx="2140330" cy="424732"/>
          </a:xfrm>
          <a:prstGeom prst="rect">
            <a:avLst/>
          </a:prstGeom>
          <a:noFill/>
        </p:spPr>
        <p:txBody>
          <a:bodyPr wrap="none" rtlCol="0">
            <a:spAutoFit/>
          </a:bodyPr>
          <a:lstStyle/>
          <a:p>
            <a:pPr>
              <a:lnSpc>
                <a:spcPct val="90000"/>
              </a:lnSpc>
            </a:pPr>
            <a:r>
              <a:rPr lang="en-US" sz="2400" dirty="0">
                <a:solidFill>
                  <a:schemeClr val="accent1">
                    <a:lumMod val="75000"/>
                  </a:schemeClr>
                </a:solidFill>
              </a:rPr>
              <a:t>Gold Sponsors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812" y="2057400"/>
            <a:ext cx="2667000" cy="2759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812" y="1650899"/>
            <a:ext cx="5335057" cy="1480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1812" y="3941565"/>
            <a:ext cx="6569510" cy="1422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35674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212" y="304800"/>
            <a:ext cx="4956998" cy="535531"/>
          </a:xfrm>
          <a:prstGeom prst="rect">
            <a:avLst/>
          </a:prstGeom>
          <a:noFill/>
        </p:spPr>
        <p:txBody>
          <a:bodyPr wrap="none" rtlCol="0">
            <a:spAutoFit/>
          </a:bodyPr>
          <a:lstStyle/>
          <a:p>
            <a:pPr>
              <a:lnSpc>
                <a:spcPct val="90000"/>
              </a:lnSpc>
            </a:pPr>
            <a:r>
              <a:rPr lang="en-US" sz="3200" dirty="0"/>
              <a:t>2016 Conference Sponsors </a:t>
            </a:r>
          </a:p>
        </p:txBody>
      </p:sp>
      <p:sp>
        <p:nvSpPr>
          <p:cNvPr id="3" name="TextBox 2"/>
          <p:cNvSpPr txBox="1"/>
          <p:nvPr/>
        </p:nvSpPr>
        <p:spPr>
          <a:xfrm>
            <a:off x="1230698" y="5358735"/>
            <a:ext cx="2075248" cy="424732"/>
          </a:xfrm>
          <a:prstGeom prst="rect">
            <a:avLst/>
          </a:prstGeom>
          <a:noFill/>
        </p:spPr>
        <p:txBody>
          <a:bodyPr wrap="none" rtlCol="0">
            <a:spAutoFit/>
          </a:bodyPr>
          <a:lstStyle/>
          <a:p>
            <a:pPr>
              <a:lnSpc>
                <a:spcPct val="90000"/>
              </a:lnSpc>
            </a:pPr>
            <a:r>
              <a:rPr lang="en-US" sz="2400" dirty="0">
                <a:solidFill>
                  <a:schemeClr val="accent1">
                    <a:lumMod val="75000"/>
                  </a:schemeClr>
                </a:solidFill>
              </a:rPr>
              <a:t>Silver Sponsor</a:t>
            </a:r>
          </a:p>
        </p:txBody>
      </p:sp>
      <p:sp>
        <p:nvSpPr>
          <p:cNvPr id="10" name="TextBox 9"/>
          <p:cNvSpPr txBox="1"/>
          <p:nvPr/>
        </p:nvSpPr>
        <p:spPr>
          <a:xfrm>
            <a:off x="7387845" y="5358735"/>
            <a:ext cx="2002471" cy="424732"/>
          </a:xfrm>
          <a:prstGeom prst="rect">
            <a:avLst/>
          </a:prstGeom>
          <a:noFill/>
        </p:spPr>
        <p:txBody>
          <a:bodyPr wrap="none" rtlCol="0">
            <a:spAutoFit/>
          </a:bodyPr>
          <a:lstStyle/>
          <a:p>
            <a:pPr>
              <a:lnSpc>
                <a:spcPct val="90000"/>
              </a:lnSpc>
            </a:pPr>
            <a:r>
              <a:rPr lang="en-US" sz="2400" dirty="0">
                <a:solidFill>
                  <a:schemeClr val="accent1">
                    <a:lumMod val="75000"/>
                  </a:schemeClr>
                </a:solidFill>
              </a:rPr>
              <a:t>App Sponsors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2" y="2438400"/>
            <a:ext cx="3432516" cy="10735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165" y="739572"/>
            <a:ext cx="2154936" cy="2418572"/>
          </a:xfrm>
          <a:prstGeom prst="rect">
            <a:avLst/>
          </a:prstGeom>
        </p:spPr>
      </p:pic>
      <p:cxnSp>
        <p:nvCxnSpPr>
          <p:cNvPr id="11" name="Straight Connector 10"/>
          <p:cNvCxnSpPr/>
          <p:nvPr/>
        </p:nvCxnSpPr>
        <p:spPr>
          <a:xfrm>
            <a:off x="4799012" y="1219200"/>
            <a:ext cx="0" cy="4648200"/>
          </a:xfrm>
          <a:prstGeom prst="line">
            <a:avLst/>
          </a:prstGeom>
          <a:ln w="28575">
            <a:miter lim="800000"/>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3812" y="2418184"/>
            <a:ext cx="2636536" cy="1458149"/>
          </a:xfrm>
          <a:prstGeom prst="rect">
            <a:avLst/>
          </a:prstGeom>
        </p:spPr>
      </p:pic>
      <p:sp>
        <p:nvSpPr>
          <p:cNvPr id="13" name="Rectangle 12"/>
          <p:cNvSpPr/>
          <p:nvPr/>
        </p:nvSpPr>
        <p:spPr>
          <a:xfrm>
            <a:off x="5497479" y="3543300"/>
            <a:ext cx="2891602" cy="1428776"/>
          </a:xfrm>
          <a:prstGeom prst="rect">
            <a:avLst/>
          </a:prstGeom>
          <a:solidFill>
            <a:schemeClr val="bg1">
              <a:lumMod val="9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65000"/>
                    <a:lumOff val="35000"/>
                  </a:schemeClr>
                </a:solidFill>
              </a:rPr>
              <a:t>Township Officials of Illinois Divisions</a:t>
            </a:r>
          </a:p>
        </p:txBody>
      </p:sp>
    </p:spTree>
    <p:extLst>
      <p:ext uri="{BB962C8B-B14F-4D97-AF65-F5344CB8AC3E}">
        <p14:creationId xmlns:p14="http://schemas.microsoft.com/office/powerpoint/2010/main" val="187234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212" y="304800"/>
            <a:ext cx="5618846" cy="535531"/>
          </a:xfrm>
          <a:prstGeom prst="rect">
            <a:avLst/>
          </a:prstGeom>
          <a:noFill/>
        </p:spPr>
        <p:txBody>
          <a:bodyPr wrap="none" rtlCol="0">
            <a:spAutoFit/>
          </a:bodyPr>
          <a:lstStyle/>
          <a:p>
            <a:pPr>
              <a:lnSpc>
                <a:spcPct val="90000"/>
              </a:lnSpc>
            </a:pPr>
            <a:r>
              <a:rPr lang="en-US" sz="3200" dirty="0"/>
              <a:t>2016 Exhibit Hall Participants  </a:t>
            </a:r>
          </a:p>
        </p:txBody>
      </p:sp>
      <p:sp>
        <p:nvSpPr>
          <p:cNvPr id="6" name="Rectangle 5"/>
          <p:cNvSpPr/>
          <p:nvPr/>
        </p:nvSpPr>
        <p:spPr>
          <a:xfrm>
            <a:off x="140835" y="840331"/>
            <a:ext cx="11201400" cy="54864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8" name="TextBox 7"/>
          <p:cNvSpPr txBox="1"/>
          <p:nvPr/>
        </p:nvSpPr>
        <p:spPr>
          <a:xfrm>
            <a:off x="455612" y="1580531"/>
            <a:ext cx="10571846" cy="5078313"/>
          </a:xfrm>
          <a:prstGeom prst="rect">
            <a:avLst/>
          </a:prstGeom>
          <a:noFill/>
        </p:spPr>
        <p:txBody>
          <a:bodyPr wrap="square" numCol="2" rtlCol="0">
            <a:spAutoFit/>
          </a:bodyPr>
          <a:lstStyle/>
          <a:p>
            <a:pPr marL="285750" lvl="0" indent="-285750">
              <a:buFont typeface="Arial" panose="020B0604020202020204" pitchFamily="34" charset="0"/>
              <a:buChar char="•"/>
            </a:pPr>
            <a:r>
              <a:rPr lang="en-US" b="1" dirty="0" err="1">
                <a:solidFill>
                  <a:schemeClr val="accent1">
                    <a:lumMod val="75000"/>
                  </a:schemeClr>
                </a:solidFill>
              </a:rPr>
              <a:t>AITCOY</a:t>
            </a:r>
            <a:r>
              <a:rPr lang="en-US" b="1" dirty="0">
                <a:solidFill>
                  <a:schemeClr val="accent1">
                    <a:lumMod val="75000"/>
                  </a:schemeClr>
                </a:solidFill>
              </a:rPr>
              <a:t> - The Association of Illinois Township Committees on Youth</a:t>
            </a:r>
          </a:p>
          <a:p>
            <a:pPr marL="285750" lvl="0" indent="-285750">
              <a:buFont typeface="Arial" panose="020B0604020202020204" pitchFamily="34" charset="0"/>
              <a:buChar char="•"/>
            </a:pPr>
            <a:r>
              <a:rPr lang="en-US" b="1" dirty="0">
                <a:solidFill>
                  <a:schemeClr val="accent1">
                    <a:lumMod val="75000"/>
                  </a:schemeClr>
                </a:solidFill>
              </a:rPr>
              <a:t>*Allied Benefit Systems, Inc.</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Ameren Illinois</a:t>
            </a:r>
            <a:endParaRPr lang="en-US" dirty="0">
              <a:solidFill>
                <a:schemeClr val="accent1">
                  <a:lumMod val="75000"/>
                </a:schemeClr>
              </a:solidFill>
            </a:endParaRPr>
          </a:p>
          <a:p>
            <a:pPr marL="285750" lvl="0" indent="-285750">
              <a:buFont typeface="Arial" panose="020B0604020202020204" pitchFamily="34" charset="0"/>
              <a:buChar char="•"/>
            </a:pPr>
            <a:r>
              <a:rPr lang="en-US" b="1" dirty="0" err="1">
                <a:solidFill>
                  <a:schemeClr val="accent1">
                    <a:lumMod val="75000"/>
                  </a:schemeClr>
                </a:solidFill>
              </a:rPr>
              <a:t>BioSpan</a:t>
            </a:r>
            <a:r>
              <a:rPr lang="en-US" b="1" dirty="0">
                <a:solidFill>
                  <a:schemeClr val="accent1">
                    <a:lumMod val="75000"/>
                  </a:schemeClr>
                </a:solidFill>
              </a:rPr>
              <a:t> Technologies</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*Clarke</a:t>
            </a:r>
          </a:p>
          <a:p>
            <a:pPr marL="285750" lvl="0" indent="-285750">
              <a:buFont typeface="Arial" panose="020B0604020202020204" pitchFamily="34" charset="0"/>
              <a:buChar char="•"/>
            </a:pPr>
            <a:r>
              <a:rPr lang="en-US" b="1" dirty="0" err="1">
                <a:solidFill>
                  <a:schemeClr val="accent1">
                    <a:lumMod val="75000"/>
                  </a:schemeClr>
                </a:solidFill>
              </a:rPr>
              <a:t>Ecolane</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*Enbridge</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*FORCE America, Inc.</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Greenfield Contractors LLC</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IDOT Technology Transfer Center</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ITASCSC, Illinois Township Association of Senior Citizen Services Committees</a:t>
            </a:r>
          </a:p>
          <a:p>
            <a:pPr marL="285750" lvl="0" indent="-285750">
              <a:buFont typeface="Arial" panose="020B0604020202020204" pitchFamily="34" charset="0"/>
              <a:buChar char="•"/>
            </a:pPr>
            <a:r>
              <a:rPr lang="en-US" b="1" dirty="0">
                <a:solidFill>
                  <a:schemeClr val="accent1">
                    <a:lumMod val="75000"/>
                  </a:schemeClr>
                </a:solidFill>
              </a:rPr>
              <a:t>Illinois Assessors Association </a:t>
            </a:r>
          </a:p>
          <a:p>
            <a:pPr marL="285750" lvl="0" indent="-285750">
              <a:buFont typeface="Arial" panose="020B0604020202020204" pitchFamily="34" charset="0"/>
              <a:buChar char="•"/>
            </a:pPr>
            <a:r>
              <a:rPr lang="en-US" b="1" dirty="0">
                <a:solidFill>
                  <a:schemeClr val="accent1">
                    <a:lumMod val="75000"/>
                  </a:schemeClr>
                </a:solidFill>
              </a:rPr>
              <a:t>Illinois Municipal Retirement Fund</a:t>
            </a:r>
            <a:endParaRPr lang="en-US" dirty="0">
              <a:solidFill>
                <a:schemeClr val="accent1">
                  <a:lumMod val="75000"/>
                </a:schemeClr>
              </a:solidFill>
            </a:endParaRPr>
          </a:p>
          <a:p>
            <a:pPr lvl="0"/>
            <a:endParaRPr lang="en-US" b="1" dirty="0">
              <a:solidFill>
                <a:schemeClr val="accent1">
                  <a:lumMod val="75000"/>
                </a:schemeClr>
              </a:solidFill>
            </a:endParaRPr>
          </a:p>
          <a:p>
            <a:pPr marL="285750" lvl="0" indent="-285750">
              <a:buFont typeface="Arial" panose="020B0604020202020204" pitchFamily="34" charset="0"/>
              <a:buChar char="•"/>
            </a:pPr>
            <a:endParaRPr lang="en-US" b="1" dirty="0">
              <a:solidFill>
                <a:schemeClr val="accent1">
                  <a:lumMod val="75000"/>
                </a:schemeClr>
              </a:solidFill>
            </a:endParaRPr>
          </a:p>
          <a:p>
            <a:pPr marL="285750" lvl="0" indent="-285750">
              <a:buFont typeface="Arial" panose="020B0604020202020204" pitchFamily="34" charset="0"/>
              <a:buChar char="•"/>
            </a:pPr>
            <a:endParaRPr lang="en-US" b="1" dirty="0">
              <a:solidFill>
                <a:schemeClr val="accent1">
                  <a:lumMod val="75000"/>
                </a:schemeClr>
              </a:solidFill>
            </a:endParaRPr>
          </a:p>
          <a:p>
            <a:pPr marL="285750" indent="-285750">
              <a:buFont typeface="Arial" panose="020B0604020202020204" pitchFamily="34" charset="0"/>
              <a:buChar char="•"/>
            </a:pPr>
            <a:r>
              <a:rPr lang="en-US" b="1" dirty="0">
                <a:solidFill>
                  <a:schemeClr val="accent1">
                    <a:lumMod val="75000"/>
                  </a:schemeClr>
                </a:solidFill>
              </a:rPr>
              <a:t>Illinois Township Trustees Association</a:t>
            </a:r>
          </a:p>
          <a:p>
            <a:pPr marL="285750" lvl="0" indent="-285750">
              <a:buFont typeface="Arial" panose="020B0604020202020204" pitchFamily="34" charset="0"/>
              <a:buChar char="•"/>
            </a:pPr>
            <a:r>
              <a:rPr lang="en-US" b="1" dirty="0">
                <a:solidFill>
                  <a:schemeClr val="accent1">
                    <a:lumMod val="75000"/>
                  </a:schemeClr>
                </a:solidFill>
              </a:rPr>
              <a:t>Local Government Health Plan</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Martin Equipment of Illinois, Inc.</a:t>
            </a:r>
          </a:p>
          <a:p>
            <a:pPr marL="285750" lvl="0" indent="-285750">
              <a:buFont typeface="Arial" panose="020B0604020202020204" pitchFamily="34" charset="0"/>
              <a:buChar char="•"/>
            </a:pPr>
            <a:r>
              <a:rPr lang="en-US" b="1" dirty="0">
                <a:solidFill>
                  <a:schemeClr val="accent1">
                    <a:lumMod val="75000"/>
                  </a:schemeClr>
                </a:solidFill>
              </a:rPr>
              <a:t>Mid-West Truckers Association, Inc.</a:t>
            </a:r>
          </a:p>
          <a:p>
            <a:pPr marL="285750" indent="-285750">
              <a:buFont typeface="Arial" panose="020B0604020202020204" pitchFamily="34" charset="0"/>
              <a:buChar char="•"/>
            </a:pPr>
            <a:r>
              <a:rPr lang="en-US" b="1" dirty="0">
                <a:solidFill>
                  <a:schemeClr val="accent1">
                    <a:lumMod val="75000"/>
                  </a:schemeClr>
                </a:solidFill>
              </a:rPr>
              <a:t>Phoenix Services LLC</a:t>
            </a:r>
          </a:p>
          <a:p>
            <a:pPr marL="285750" lvl="0" indent="-285750">
              <a:buFont typeface="Arial" panose="020B0604020202020204" pitchFamily="34" charset="0"/>
              <a:buChar char="•"/>
            </a:pPr>
            <a:r>
              <a:rPr lang="en-US" b="1" dirty="0">
                <a:solidFill>
                  <a:schemeClr val="accent1">
                    <a:lumMod val="75000"/>
                  </a:schemeClr>
                </a:solidFill>
              </a:rPr>
              <a:t>*Stonehugger Cemetery Restoration</a:t>
            </a:r>
          </a:p>
          <a:p>
            <a:pPr marL="285750" lvl="0" indent="-285750">
              <a:buFont typeface="Arial" panose="020B0604020202020204" pitchFamily="34" charset="0"/>
              <a:buChar char="•"/>
            </a:pPr>
            <a:r>
              <a:rPr lang="en-US" b="1" dirty="0">
                <a:solidFill>
                  <a:schemeClr val="accent1">
                    <a:lumMod val="75000"/>
                  </a:schemeClr>
                </a:solidFill>
              </a:rPr>
              <a:t>TIPS</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*TOIRMA</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Township Highway Commissioners of Illinois</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Township Officials of Illinois</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Township Officials of Illinois Clerks Division</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*Visual PAMSPro</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Waukegan Township</a:t>
            </a:r>
            <a:endParaRPr lang="en-US" dirty="0">
              <a:solidFill>
                <a:schemeClr val="accent1">
                  <a:lumMod val="75000"/>
                </a:schemeClr>
              </a:solidFill>
            </a:endParaRPr>
          </a:p>
          <a:p>
            <a:pPr marL="285750" lvl="0" indent="-285750">
              <a:buFont typeface="Arial" panose="020B0604020202020204" pitchFamily="34" charset="0"/>
              <a:buChar char="•"/>
            </a:pPr>
            <a:r>
              <a:rPr lang="en-US" b="1" dirty="0">
                <a:solidFill>
                  <a:schemeClr val="accent1">
                    <a:lumMod val="75000"/>
                  </a:schemeClr>
                </a:solidFill>
              </a:rPr>
              <a:t>Wm. Nobbe Co.</a:t>
            </a:r>
          </a:p>
          <a:p>
            <a:pPr marL="285750" indent="-285750">
              <a:buFont typeface="Arial" panose="020B0604020202020204" pitchFamily="34" charset="0"/>
              <a:buChar char="•"/>
            </a:pPr>
            <a:r>
              <a:rPr lang="en-US" b="1" dirty="0">
                <a:solidFill>
                  <a:schemeClr val="accent1">
                    <a:lumMod val="75000"/>
                  </a:schemeClr>
                </a:solidFill>
              </a:rPr>
              <a:t>*Woody's Municipal Supply Co.</a:t>
            </a:r>
          </a:p>
          <a:p>
            <a:pPr lvl="0"/>
            <a:endParaRPr lang="en-US" sz="1600" dirty="0"/>
          </a:p>
          <a:p>
            <a:pPr algn="ctr">
              <a:lnSpc>
                <a:spcPct val="90000"/>
              </a:lnSpc>
            </a:pPr>
            <a:r>
              <a:rPr lang="en-US" sz="1200" dirty="0"/>
              <a:t>*Associate Company Members </a:t>
            </a:r>
          </a:p>
        </p:txBody>
      </p:sp>
    </p:spTree>
    <p:extLst>
      <p:ext uri="{BB962C8B-B14F-4D97-AF65-F5344CB8AC3E}">
        <p14:creationId xmlns:p14="http://schemas.microsoft.com/office/powerpoint/2010/main" val="427633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36" y="457200"/>
            <a:ext cx="12069147" cy="990600"/>
          </a:xfrm>
          <a:prstGeom prst="rect">
            <a:avLst/>
          </a:prstGeom>
          <a:solidFill>
            <a:schemeClr val="bg1">
              <a:lumMod val="9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170112" y="501050"/>
            <a:ext cx="3468688" cy="902899"/>
          </a:xfrm>
        </p:spPr>
        <p:txBody>
          <a:bodyPr>
            <a:normAutofit/>
          </a:bodyPr>
          <a:lstStyle/>
          <a:p>
            <a:r>
              <a:rPr lang="en-US" sz="5400" dirty="0">
                <a:solidFill>
                  <a:schemeClr val="accent1">
                    <a:lumMod val="60000"/>
                    <a:lumOff val="40000"/>
                  </a:schemeClr>
                </a:solidFill>
              </a:rPr>
              <a:t>Reminders</a:t>
            </a:r>
            <a:r>
              <a:rPr lang="en-US" sz="5400" dirty="0">
                <a:solidFill>
                  <a:schemeClr val="accent1">
                    <a:lumMod val="75000"/>
                  </a:schemeClr>
                </a:solidFill>
              </a:rPr>
              <a:t> </a:t>
            </a:r>
          </a:p>
        </p:txBody>
      </p:sp>
      <p:sp>
        <p:nvSpPr>
          <p:cNvPr id="3" name="Rectangle 2"/>
          <p:cNvSpPr/>
          <p:nvPr/>
        </p:nvSpPr>
        <p:spPr>
          <a:xfrm>
            <a:off x="114300" y="1600200"/>
            <a:ext cx="7580312" cy="4708981"/>
          </a:xfrm>
          <a:prstGeom prst="rect">
            <a:avLst/>
          </a:prstGeom>
        </p:spPr>
        <p:txBody>
          <a:bodyPr wrap="square">
            <a:spAutoFit/>
          </a:bodyPr>
          <a:lstStyle/>
          <a:p>
            <a:pPr marL="285750" indent="-285750">
              <a:buFont typeface="Wingdings" panose="05000000000000000000" pitchFamily="2" charset="2"/>
              <a:buChar char="ü"/>
            </a:pPr>
            <a:r>
              <a:rPr lang="en-US" sz="2400" dirty="0"/>
              <a:t>Please download the TOI Conference App available for download through iTunes or the Google Play Store. </a:t>
            </a:r>
          </a:p>
          <a:p>
            <a:pPr marL="285750" indent="-285750">
              <a:buFont typeface="Wingdings" panose="05000000000000000000" pitchFamily="2" charset="2"/>
              <a:buChar char="ü"/>
            </a:pPr>
            <a:endParaRPr lang="en-US" sz="2400" dirty="0"/>
          </a:p>
          <a:p>
            <a:pPr marL="285750" indent="-285750">
              <a:buFont typeface="Wingdings" panose="05000000000000000000" pitchFamily="2" charset="2"/>
              <a:buChar char="ü"/>
            </a:pPr>
            <a:r>
              <a:rPr lang="en-US" sz="2400" dirty="0"/>
              <a:t>If you are having trouble downloading, updating, or navigating the conference app, stop by the Mobile App booth outside of the Exhibit Hall or the TOI booth inside the Exhibit Hall for help. </a:t>
            </a:r>
          </a:p>
          <a:p>
            <a:pPr marL="285750" indent="-285750">
              <a:buFont typeface="Wingdings" panose="05000000000000000000" pitchFamily="2" charset="2"/>
              <a:buChar char="ü"/>
            </a:pPr>
            <a:endParaRPr lang="en-US" sz="2400" dirty="0"/>
          </a:p>
          <a:p>
            <a:pPr marL="285750" indent="-285750">
              <a:buFont typeface="Wingdings" panose="05000000000000000000" pitchFamily="2" charset="2"/>
              <a:buChar char="ü"/>
            </a:pPr>
            <a:r>
              <a:rPr lang="en-US" sz="2400" dirty="0"/>
              <a:t>There is free Wi-Fi access for conference attendees at the Crowne Plaza:</a:t>
            </a:r>
          </a:p>
          <a:p>
            <a:endParaRPr lang="en-US" sz="2000" dirty="0"/>
          </a:p>
          <a:p>
            <a:r>
              <a:rPr lang="en-US" sz="2000" dirty="0"/>
              <a:t>		Network: Crowne Plaza Conference </a:t>
            </a:r>
          </a:p>
          <a:p>
            <a:r>
              <a:rPr lang="en-US" sz="2000" dirty="0"/>
              <a:t>     		Password: thanks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85562">
            <a:off x="9113126" y="894062"/>
            <a:ext cx="2270577"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11823">
            <a:off x="8203787" y="2621344"/>
            <a:ext cx="2106469" cy="3746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8830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12" y="685800"/>
            <a:ext cx="1625750" cy="2374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Rectangle 4"/>
          <p:cNvSpPr/>
          <p:nvPr/>
        </p:nvSpPr>
        <p:spPr>
          <a:xfrm>
            <a:off x="684212" y="3200400"/>
            <a:ext cx="2665412" cy="1138773"/>
          </a:xfrm>
          <a:prstGeom prst="rect">
            <a:avLst/>
          </a:prstGeom>
        </p:spPr>
        <p:txBody>
          <a:bodyPr wrap="square">
            <a:spAutoFit/>
          </a:bodyPr>
          <a:lstStyle/>
          <a:p>
            <a:r>
              <a:rPr lang="en-US" i="1" dirty="0"/>
              <a:t> John </a:t>
            </a:r>
            <a:r>
              <a:rPr lang="en-US" i="1" dirty="0" err="1"/>
              <a:t>Dabrowski</a:t>
            </a:r>
            <a:endParaRPr lang="en-US" i="1" dirty="0"/>
          </a:p>
          <a:p>
            <a:r>
              <a:rPr lang="en-US" dirty="0"/>
              <a:t> </a:t>
            </a:r>
            <a:r>
              <a:rPr lang="en-US" sz="1600" dirty="0"/>
              <a:t>Assessor</a:t>
            </a:r>
          </a:p>
          <a:p>
            <a:r>
              <a:rPr lang="en-US" sz="1600" dirty="0"/>
              <a:t> Bloomingdale Township</a:t>
            </a:r>
          </a:p>
          <a:p>
            <a:r>
              <a:rPr lang="en-US" sz="1600" dirty="0"/>
              <a:t> DuPage County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2980" y="1251553"/>
            <a:ext cx="1787013" cy="2319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 name="Rectangle 8"/>
          <p:cNvSpPr/>
          <p:nvPr/>
        </p:nvSpPr>
        <p:spPr>
          <a:xfrm>
            <a:off x="3422980" y="3733800"/>
            <a:ext cx="2970212" cy="1138773"/>
          </a:xfrm>
          <a:prstGeom prst="rect">
            <a:avLst/>
          </a:prstGeom>
        </p:spPr>
        <p:txBody>
          <a:bodyPr wrap="square">
            <a:spAutoFit/>
          </a:bodyPr>
          <a:lstStyle/>
          <a:p>
            <a:r>
              <a:rPr lang="en-US" i="1" dirty="0"/>
              <a:t>William </a:t>
            </a:r>
            <a:r>
              <a:rPr lang="en-US" i="1" dirty="0" err="1"/>
              <a:t>Donnan</a:t>
            </a:r>
            <a:endParaRPr lang="en-US" i="1" dirty="0"/>
          </a:p>
          <a:p>
            <a:r>
              <a:rPr lang="en-US" sz="1600" dirty="0"/>
              <a:t> Clerk</a:t>
            </a:r>
          </a:p>
          <a:p>
            <a:r>
              <a:rPr lang="en-US" sz="1600" dirty="0"/>
              <a:t> Ela Township</a:t>
            </a:r>
          </a:p>
          <a:p>
            <a:r>
              <a:rPr lang="en-US" sz="1600" dirty="0"/>
              <a:t> Lake County</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881" y="609600"/>
            <a:ext cx="2277417" cy="2766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1" name="Rectangle 10"/>
          <p:cNvSpPr/>
          <p:nvPr/>
        </p:nvSpPr>
        <p:spPr>
          <a:xfrm>
            <a:off x="6172049" y="3571186"/>
            <a:ext cx="2665412" cy="1138773"/>
          </a:xfrm>
          <a:prstGeom prst="rect">
            <a:avLst/>
          </a:prstGeom>
        </p:spPr>
        <p:txBody>
          <a:bodyPr wrap="square">
            <a:spAutoFit/>
          </a:bodyPr>
          <a:lstStyle/>
          <a:p>
            <a:r>
              <a:rPr lang="en-US" dirty="0"/>
              <a:t> </a:t>
            </a:r>
            <a:r>
              <a:rPr lang="en-US" i="1" dirty="0"/>
              <a:t>Christine Filbert</a:t>
            </a:r>
          </a:p>
          <a:p>
            <a:r>
              <a:rPr lang="en-US" sz="1600" dirty="0"/>
              <a:t> Highway Commissioner</a:t>
            </a:r>
          </a:p>
          <a:p>
            <a:r>
              <a:rPr lang="en-US" sz="1600" dirty="0"/>
              <a:t> Cordova Township</a:t>
            </a:r>
          </a:p>
          <a:p>
            <a:r>
              <a:rPr lang="en-US" sz="1600" dirty="0"/>
              <a:t> Rock Island County</a:t>
            </a:r>
          </a:p>
        </p:txBody>
      </p:sp>
      <p:sp>
        <p:nvSpPr>
          <p:cNvPr id="12" name="Rectangle 11"/>
          <p:cNvSpPr/>
          <p:nvPr/>
        </p:nvSpPr>
        <p:spPr>
          <a:xfrm>
            <a:off x="9217023" y="4038600"/>
            <a:ext cx="2665411" cy="1138773"/>
          </a:xfrm>
          <a:prstGeom prst="rect">
            <a:avLst/>
          </a:prstGeom>
        </p:spPr>
        <p:txBody>
          <a:bodyPr wrap="square">
            <a:spAutoFit/>
          </a:bodyPr>
          <a:lstStyle/>
          <a:p>
            <a:r>
              <a:rPr lang="en-US" i="1" dirty="0"/>
              <a:t> Mike Foley</a:t>
            </a:r>
            <a:endParaRPr lang="en-US" dirty="0"/>
          </a:p>
          <a:p>
            <a:r>
              <a:rPr lang="en-US" dirty="0"/>
              <a:t> </a:t>
            </a:r>
            <a:r>
              <a:rPr lang="en-US" sz="1600" dirty="0"/>
              <a:t>Trustee</a:t>
            </a:r>
            <a:br>
              <a:rPr lang="en-US" sz="1600" dirty="0"/>
            </a:br>
            <a:r>
              <a:rPr lang="en-US" sz="1600" dirty="0"/>
              <a:t> Venice Township</a:t>
            </a:r>
            <a:br>
              <a:rPr lang="en-US" sz="1600" dirty="0"/>
            </a:br>
            <a:r>
              <a:rPr lang="en-US" sz="1600" dirty="0"/>
              <a:t> Madison County</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5617" y="1600200"/>
            <a:ext cx="2076450" cy="2328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44308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36" y="457200"/>
            <a:ext cx="12069147" cy="990600"/>
          </a:xfrm>
          <a:prstGeom prst="rect">
            <a:avLst/>
          </a:prstGeom>
          <a:solidFill>
            <a:schemeClr val="bg1">
              <a:lumMod val="9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751012" y="106362"/>
            <a:ext cx="3405676" cy="1341438"/>
          </a:xfrm>
        </p:spPr>
        <p:txBody>
          <a:bodyPr>
            <a:normAutofit/>
          </a:bodyPr>
          <a:lstStyle/>
          <a:p>
            <a:r>
              <a:rPr lang="en-US" sz="5400" dirty="0">
                <a:solidFill>
                  <a:schemeClr val="accent1">
                    <a:lumMod val="60000"/>
                    <a:lumOff val="40000"/>
                  </a:schemeClr>
                </a:solidFill>
              </a:rPr>
              <a:t>Reminders</a:t>
            </a:r>
            <a:r>
              <a:rPr lang="en-US" sz="5400" dirty="0">
                <a:solidFill>
                  <a:schemeClr val="accent1">
                    <a:lumMod val="75000"/>
                  </a:schemeClr>
                </a:solidFill>
              </a:rPr>
              <a:t> </a:t>
            </a:r>
          </a:p>
        </p:txBody>
      </p:sp>
      <p:sp>
        <p:nvSpPr>
          <p:cNvPr id="3" name="Rectangle 2"/>
          <p:cNvSpPr/>
          <p:nvPr/>
        </p:nvSpPr>
        <p:spPr>
          <a:xfrm>
            <a:off x="1751012" y="1676400"/>
            <a:ext cx="6364289" cy="3724096"/>
          </a:xfrm>
          <a:prstGeom prst="rect">
            <a:avLst/>
          </a:prstGeom>
        </p:spPr>
        <p:txBody>
          <a:bodyPr wrap="square">
            <a:spAutoFit/>
          </a:bodyPr>
          <a:lstStyle/>
          <a:p>
            <a:pPr marL="285750" indent="-285750">
              <a:buFont typeface="Wingdings" panose="05000000000000000000" pitchFamily="2" charset="2"/>
              <a:buChar char="ü"/>
            </a:pPr>
            <a:r>
              <a:rPr lang="en-US" sz="2400" dirty="0"/>
              <a:t>Don’t miss our special Monday night fun event! This year’s event will feature:</a:t>
            </a:r>
          </a:p>
          <a:p>
            <a:pPr marL="742950" lvl="1" indent="-285750">
              <a:buFont typeface="Wingdings" panose="05000000000000000000" pitchFamily="2" charset="2"/>
              <a:buChar char="ü"/>
            </a:pPr>
            <a:r>
              <a:rPr lang="en-US" sz="2400" dirty="0"/>
              <a:t>A DJ providing music from 8:00 to 9:00 p.m. </a:t>
            </a:r>
          </a:p>
          <a:p>
            <a:pPr marL="742950" lvl="1" indent="-285750">
              <a:buFont typeface="Wingdings" panose="05000000000000000000" pitchFamily="2" charset="2"/>
              <a:buChar char="ü"/>
            </a:pPr>
            <a:r>
              <a:rPr lang="en-US" sz="2400" dirty="0"/>
              <a:t>Dueling pianos performed by Fun Pianos! by 176 Keys from 9:00 to 11:00 p.m. </a:t>
            </a:r>
          </a:p>
          <a:p>
            <a:pPr marL="742950" lvl="1" indent="-285750">
              <a:buFont typeface="Wingdings" panose="05000000000000000000" pitchFamily="2" charset="2"/>
              <a:buChar char="ü"/>
            </a:pPr>
            <a:r>
              <a:rPr lang="en-US" sz="2400" dirty="0"/>
              <a:t>Bean bag tournament </a:t>
            </a:r>
          </a:p>
          <a:p>
            <a:pPr marL="742950" lvl="1" indent="-285750">
              <a:buFont typeface="Wingdings" panose="05000000000000000000" pitchFamily="2" charset="2"/>
              <a:buChar char="ü"/>
            </a:pPr>
            <a:r>
              <a:rPr lang="en-US" sz="2400" dirty="0"/>
              <a:t>Complimentary beer, wine and soda will be provided by our friends from TOIRMA. </a:t>
            </a:r>
          </a:p>
          <a:p>
            <a:pPr marL="285750" indent="-285750">
              <a:buFont typeface="Wingdings" panose="05000000000000000000" pitchFamily="2" charset="2"/>
              <a:buChar char="ü"/>
            </a:pPr>
            <a:endParaRPr lang="en-US"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4855">
            <a:off x="8162886" y="621432"/>
            <a:ext cx="3531617" cy="2354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12" y="4639458"/>
            <a:ext cx="1763526" cy="19792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71407">
            <a:off x="8602094" y="3247512"/>
            <a:ext cx="2599128" cy="3249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07571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36" y="457200"/>
            <a:ext cx="12069147" cy="990600"/>
          </a:xfrm>
          <a:prstGeom prst="rect">
            <a:avLst/>
          </a:prstGeom>
          <a:solidFill>
            <a:schemeClr val="bg1">
              <a:lumMod val="9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751012" y="98586"/>
            <a:ext cx="3405676" cy="1341438"/>
          </a:xfrm>
        </p:spPr>
        <p:txBody>
          <a:bodyPr>
            <a:normAutofit/>
          </a:bodyPr>
          <a:lstStyle/>
          <a:p>
            <a:r>
              <a:rPr lang="en-US" sz="5400" dirty="0">
                <a:solidFill>
                  <a:schemeClr val="accent1">
                    <a:lumMod val="60000"/>
                    <a:lumOff val="40000"/>
                  </a:schemeClr>
                </a:solidFill>
              </a:rPr>
              <a:t>Reminders</a:t>
            </a:r>
            <a:r>
              <a:rPr lang="en-US" sz="5400" dirty="0">
                <a:solidFill>
                  <a:schemeClr val="accent1">
                    <a:lumMod val="75000"/>
                  </a:schemeClr>
                </a:solidFill>
              </a:rPr>
              <a:t> </a:t>
            </a:r>
          </a:p>
        </p:txBody>
      </p:sp>
      <p:sp>
        <p:nvSpPr>
          <p:cNvPr id="3" name="Rectangle 2"/>
          <p:cNvSpPr/>
          <p:nvPr/>
        </p:nvSpPr>
        <p:spPr>
          <a:xfrm>
            <a:off x="1751012" y="1794913"/>
            <a:ext cx="6364289" cy="1877437"/>
          </a:xfrm>
          <a:prstGeom prst="rect">
            <a:avLst/>
          </a:prstGeom>
        </p:spPr>
        <p:txBody>
          <a:bodyPr wrap="square">
            <a:spAutoFit/>
          </a:bodyPr>
          <a:lstStyle/>
          <a:p>
            <a:pPr marL="285750" indent="-285750">
              <a:buFont typeface="Wingdings" panose="05000000000000000000" pitchFamily="2" charset="2"/>
              <a:buChar char="ü"/>
            </a:pPr>
            <a:r>
              <a:rPr lang="en-US" sz="2400" dirty="0"/>
              <a:t>Be sure to attend your division meeting, Tuesday, 12:00-2:45 p.m.</a:t>
            </a:r>
          </a:p>
          <a:p>
            <a:pPr marL="285750" indent="-285750">
              <a:buFont typeface="Wingdings" panose="05000000000000000000" pitchFamily="2" charset="2"/>
              <a:buChar char="ü"/>
            </a:pPr>
            <a:endParaRPr lang="en-US" sz="2400" dirty="0"/>
          </a:p>
          <a:p>
            <a:pPr marL="285750" indent="-285750">
              <a:buFont typeface="Wingdings" panose="05000000000000000000" pitchFamily="2" charset="2"/>
              <a:buChar char="ü"/>
            </a:pPr>
            <a:r>
              <a:rPr lang="en-US" sz="2400" dirty="0"/>
              <a:t>See the program or app for additional details</a:t>
            </a:r>
          </a:p>
          <a:p>
            <a:pPr marL="285750" indent="-285750">
              <a:buFont typeface="Wingdings" panose="05000000000000000000" pitchFamily="2" charset="2"/>
              <a:buChar char="ü"/>
            </a:pPr>
            <a:endParaRPr lang="en-US" sz="2000" dirty="0"/>
          </a:p>
        </p:txBody>
      </p:sp>
      <p:sp>
        <p:nvSpPr>
          <p:cNvPr id="5" name="Rectangle 4"/>
          <p:cNvSpPr/>
          <p:nvPr/>
        </p:nvSpPr>
        <p:spPr>
          <a:xfrm>
            <a:off x="836612" y="3810000"/>
            <a:ext cx="9906000" cy="24384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9" name="Title 1"/>
          <p:cNvSpPr txBox="1">
            <a:spLocks/>
          </p:cNvSpPr>
          <p:nvPr/>
        </p:nvSpPr>
        <p:spPr>
          <a:xfrm>
            <a:off x="1672853" y="4313360"/>
            <a:ext cx="5562600" cy="13414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accent1">
                    <a:lumMod val="75000"/>
                  </a:schemeClr>
                </a:solidFill>
              </a:rPr>
              <a:t>Thank you for attending our 109</a:t>
            </a:r>
            <a:r>
              <a:rPr lang="en-US" sz="2400" baseline="30000" dirty="0">
                <a:solidFill>
                  <a:schemeClr val="accent1">
                    <a:lumMod val="75000"/>
                  </a:schemeClr>
                </a:solidFill>
              </a:rPr>
              <a:t>th</a:t>
            </a:r>
            <a:r>
              <a:rPr lang="en-US" sz="2400" dirty="0">
                <a:solidFill>
                  <a:schemeClr val="accent1">
                    <a:lumMod val="75000"/>
                  </a:schemeClr>
                </a:solidFill>
              </a:rPr>
              <a:t> Annual Educational Conference! </a:t>
            </a:r>
          </a:p>
          <a:p>
            <a:pPr algn="ctr"/>
            <a:r>
              <a:rPr lang="en-US" sz="2400" dirty="0">
                <a:solidFill>
                  <a:schemeClr val="accent1">
                    <a:lumMod val="75000"/>
                  </a:schemeClr>
                </a:solidFill>
              </a:rPr>
              <a:t>We hope you have a great experience!</a:t>
            </a:r>
            <a:r>
              <a:rPr lang="en-US" sz="5400" dirty="0">
                <a:solidFill>
                  <a:schemeClr val="accent1">
                    <a:lumMod val="75000"/>
                  </a:schemeClr>
                </a:solidFill>
              </a:rPr>
              <a:t>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74085">
            <a:off x="8142467" y="4193878"/>
            <a:ext cx="1412945" cy="1670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04274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1764" y="3803779"/>
            <a:ext cx="2436812" cy="1138773"/>
          </a:xfrm>
          <a:prstGeom prst="rect">
            <a:avLst/>
          </a:prstGeom>
        </p:spPr>
        <p:txBody>
          <a:bodyPr wrap="square">
            <a:spAutoFit/>
          </a:bodyPr>
          <a:lstStyle/>
          <a:p>
            <a:r>
              <a:rPr lang="en-US" i="1" dirty="0"/>
              <a:t>Mickey Goral</a:t>
            </a:r>
            <a:endParaRPr lang="en-US" dirty="0"/>
          </a:p>
          <a:p>
            <a:r>
              <a:rPr lang="en-US" dirty="0"/>
              <a:t> </a:t>
            </a:r>
            <a:r>
              <a:rPr lang="en-US" sz="1600" dirty="0"/>
              <a:t>Supervisor</a:t>
            </a:r>
            <a:br>
              <a:rPr lang="en-US" sz="1600" dirty="0"/>
            </a:br>
            <a:r>
              <a:rPr lang="en-US" sz="1600" dirty="0"/>
              <a:t> Rockford Township</a:t>
            </a:r>
            <a:br>
              <a:rPr lang="en-US" sz="1600" dirty="0"/>
            </a:br>
            <a:r>
              <a:rPr lang="en-US" sz="1600" dirty="0"/>
              <a:t> Winnebago County</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764" y="685800"/>
            <a:ext cx="1981852" cy="2885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205" y="1676400"/>
            <a:ext cx="2062330" cy="2369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Rectangle 4"/>
          <p:cNvSpPr/>
          <p:nvPr/>
        </p:nvSpPr>
        <p:spPr>
          <a:xfrm>
            <a:off x="3463786" y="4175338"/>
            <a:ext cx="1979612" cy="1138773"/>
          </a:xfrm>
          <a:prstGeom prst="rect">
            <a:avLst/>
          </a:prstGeom>
        </p:spPr>
        <p:txBody>
          <a:bodyPr wrap="square">
            <a:spAutoFit/>
          </a:bodyPr>
          <a:lstStyle/>
          <a:p>
            <a:r>
              <a:rPr lang="en-US" i="1" dirty="0"/>
              <a:t> Mary Hamilton</a:t>
            </a:r>
          </a:p>
          <a:p>
            <a:r>
              <a:rPr lang="en-US" sz="1600" dirty="0"/>
              <a:t> Trustee</a:t>
            </a:r>
          </a:p>
          <a:p>
            <a:r>
              <a:rPr lang="en-US" sz="1600" dirty="0"/>
              <a:t> Aetna Township</a:t>
            </a:r>
          </a:p>
          <a:p>
            <a:r>
              <a:rPr lang="en-US" sz="1600" dirty="0"/>
              <a:t> Logan County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174" y="685800"/>
            <a:ext cx="2078146" cy="2760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Rectangle 6"/>
          <p:cNvSpPr/>
          <p:nvPr/>
        </p:nvSpPr>
        <p:spPr>
          <a:xfrm>
            <a:off x="6098612" y="3561178"/>
            <a:ext cx="2741612" cy="1138773"/>
          </a:xfrm>
          <a:prstGeom prst="rect">
            <a:avLst/>
          </a:prstGeom>
        </p:spPr>
        <p:txBody>
          <a:bodyPr wrap="square">
            <a:spAutoFit/>
          </a:bodyPr>
          <a:lstStyle/>
          <a:p>
            <a:r>
              <a:rPr lang="en-US" i="1" dirty="0"/>
              <a:t>Leslie </a:t>
            </a:r>
            <a:r>
              <a:rPr lang="en-US" i="1" dirty="0" err="1"/>
              <a:t>Hild</a:t>
            </a:r>
            <a:endParaRPr lang="en-US" i="1" dirty="0"/>
          </a:p>
          <a:p>
            <a:r>
              <a:rPr lang="en-US" sz="1600" dirty="0"/>
              <a:t> Highway Commissioner</a:t>
            </a:r>
          </a:p>
          <a:p>
            <a:r>
              <a:rPr lang="en-US" sz="1600" dirty="0"/>
              <a:t> Mt. Pulaski Township</a:t>
            </a:r>
          </a:p>
          <a:p>
            <a:r>
              <a:rPr lang="en-US" sz="1600" dirty="0"/>
              <a:t> Logan County</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5434" y="1818720"/>
            <a:ext cx="2181116" cy="2670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Rectangle 9"/>
          <p:cNvSpPr/>
          <p:nvPr/>
        </p:nvSpPr>
        <p:spPr>
          <a:xfrm>
            <a:off x="9085434" y="4572000"/>
            <a:ext cx="2741612" cy="1138773"/>
          </a:xfrm>
          <a:prstGeom prst="rect">
            <a:avLst/>
          </a:prstGeom>
        </p:spPr>
        <p:txBody>
          <a:bodyPr wrap="square">
            <a:spAutoFit/>
          </a:bodyPr>
          <a:lstStyle/>
          <a:p>
            <a:r>
              <a:rPr lang="en-US" i="1" dirty="0"/>
              <a:t>Lisa Hodge</a:t>
            </a:r>
            <a:endParaRPr lang="en-US" dirty="0"/>
          </a:p>
          <a:p>
            <a:r>
              <a:rPr lang="en-US" sz="1600" dirty="0"/>
              <a:t> Clerk</a:t>
            </a:r>
          </a:p>
          <a:p>
            <a:r>
              <a:rPr lang="en-US" sz="1600" dirty="0"/>
              <a:t> Blackberry Township</a:t>
            </a:r>
          </a:p>
          <a:p>
            <a:r>
              <a:rPr lang="en-US" sz="1600" dirty="0"/>
              <a:t> Kane County</a:t>
            </a:r>
          </a:p>
        </p:txBody>
      </p:sp>
    </p:spTree>
    <p:extLst>
      <p:ext uri="{BB962C8B-B14F-4D97-AF65-F5344CB8AC3E}">
        <p14:creationId xmlns:p14="http://schemas.microsoft.com/office/powerpoint/2010/main" val="85168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906" y="685800"/>
            <a:ext cx="2209800" cy="2719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5" name="Rectangle 4"/>
          <p:cNvSpPr/>
          <p:nvPr/>
        </p:nvSpPr>
        <p:spPr>
          <a:xfrm>
            <a:off x="478906" y="3590546"/>
            <a:ext cx="2741612" cy="1138773"/>
          </a:xfrm>
          <a:prstGeom prst="rect">
            <a:avLst/>
          </a:prstGeom>
        </p:spPr>
        <p:txBody>
          <a:bodyPr wrap="square">
            <a:spAutoFit/>
          </a:bodyPr>
          <a:lstStyle/>
          <a:p>
            <a:r>
              <a:rPr lang="en-US" i="1" dirty="0"/>
              <a:t> Percy Johnson</a:t>
            </a:r>
            <a:endParaRPr lang="en-US" dirty="0"/>
          </a:p>
          <a:p>
            <a:r>
              <a:rPr lang="en-US" dirty="0"/>
              <a:t> </a:t>
            </a:r>
            <a:r>
              <a:rPr lang="en-US" sz="1600" dirty="0"/>
              <a:t>Trustee</a:t>
            </a:r>
            <a:br>
              <a:rPr lang="en-US" sz="1600" dirty="0"/>
            </a:br>
            <a:r>
              <a:rPr lang="en-US" sz="1600" dirty="0"/>
              <a:t> Waukegan Township</a:t>
            </a:r>
            <a:br>
              <a:rPr lang="en-US" sz="1600" dirty="0"/>
            </a:br>
            <a:r>
              <a:rPr lang="en-US" sz="1600" dirty="0"/>
              <a:t> Lake County</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6252" y="1478867"/>
            <a:ext cx="1896020" cy="2712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Rectangle 6"/>
          <p:cNvSpPr/>
          <p:nvPr/>
        </p:nvSpPr>
        <p:spPr>
          <a:xfrm>
            <a:off x="3220518" y="4423827"/>
            <a:ext cx="2208212" cy="1138773"/>
          </a:xfrm>
          <a:prstGeom prst="rect">
            <a:avLst/>
          </a:prstGeom>
        </p:spPr>
        <p:txBody>
          <a:bodyPr wrap="square">
            <a:spAutoFit/>
          </a:bodyPr>
          <a:lstStyle/>
          <a:p>
            <a:r>
              <a:rPr lang="en-US" dirty="0"/>
              <a:t> </a:t>
            </a:r>
            <a:r>
              <a:rPr lang="en-US" i="1" dirty="0"/>
              <a:t>Christopher </a:t>
            </a:r>
            <a:r>
              <a:rPr lang="en-US" i="1" dirty="0" err="1"/>
              <a:t>Kain</a:t>
            </a:r>
            <a:endParaRPr lang="en-US" i="1" dirty="0"/>
          </a:p>
          <a:p>
            <a:r>
              <a:rPr lang="en-US" dirty="0"/>
              <a:t> </a:t>
            </a:r>
            <a:r>
              <a:rPr lang="en-US" sz="1600" dirty="0"/>
              <a:t>Assessor</a:t>
            </a:r>
          </a:p>
          <a:p>
            <a:r>
              <a:rPr lang="en-US" sz="1600" dirty="0"/>
              <a:t> Addison Township</a:t>
            </a:r>
          </a:p>
          <a:p>
            <a:r>
              <a:rPr lang="en-US" sz="1600" dirty="0"/>
              <a:t> DuPage County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1139" y="685800"/>
            <a:ext cx="1976247"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9" name="Rectangle 8"/>
          <p:cNvSpPr/>
          <p:nvPr/>
        </p:nvSpPr>
        <p:spPr>
          <a:xfrm>
            <a:off x="5973256" y="3886200"/>
            <a:ext cx="2132012" cy="1138773"/>
          </a:xfrm>
          <a:prstGeom prst="rect">
            <a:avLst/>
          </a:prstGeom>
        </p:spPr>
        <p:txBody>
          <a:bodyPr wrap="square">
            <a:spAutoFit/>
          </a:bodyPr>
          <a:lstStyle/>
          <a:p>
            <a:r>
              <a:rPr lang="en-US" i="1" dirty="0"/>
              <a:t>Sherrill Knorr</a:t>
            </a:r>
          </a:p>
          <a:p>
            <a:r>
              <a:rPr lang="en-US" dirty="0"/>
              <a:t> </a:t>
            </a:r>
            <a:r>
              <a:rPr lang="en-US" sz="1600" dirty="0"/>
              <a:t>Supervisor</a:t>
            </a:r>
          </a:p>
          <a:p>
            <a:r>
              <a:rPr lang="en-US" sz="1600" dirty="0"/>
              <a:t> Reed Township</a:t>
            </a:r>
          </a:p>
          <a:p>
            <a:r>
              <a:rPr lang="en-US" sz="1600" dirty="0"/>
              <a:t> Will County</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6254" y="1600200"/>
            <a:ext cx="2011132" cy="2962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8876252" y="4737348"/>
            <a:ext cx="2933158" cy="1384995"/>
          </a:xfrm>
          <a:prstGeom prst="rect">
            <a:avLst/>
          </a:prstGeom>
        </p:spPr>
        <p:txBody>
          <a:bodyPr wrap="square">
            <a:spAutoFit/>
          </a:bodyPr>
          <a:lstStyle/>
          <a:p>
            <a:r>
              <a:rPr lang="en-US" i="1" dirty="0"/>
              <a:t> Deb Lane</a:t>
            </a:r>
          </a:p>
          <a:p>
            <a:r>
              <a:rPr lang="en-US" i="1" dirty="0"/>
              <a:t> </a:t>
            </a:r>
            <a:r>
              <a:rPr lang="en-US" sz="1600" dirty="0"/>
              <a:t>Multi-Township Assessor</a:t>
            </a:r>
          </a:p>
          <a:p>
            <a:r>
              <a:rPr lang="en-US" sz="1600" dirty="0"/>
              <a:t> Meriden/Ophir/Troy Grove Townships</a:t>
            </a:r>
          </a:p>
          <a:p>
            <a:r>
              <a:rPr lang="en-US" sz="1600" dirty="0"/>
              <a:t> LaSalle County</a:t>
            </a:r>
            <a:endParaRPr lang="en-US" sz="1400" dirty="0"/>
          </a:p>
        </p:txBody>
      </p:sp>
    </p:spTree>
    <p:extLst>
      <p:ext uri="{BB962C8B-B14F-4D97-AF65-F5344CB8AC3E}">
        <p14:creationId xmlns:p14="http://schemas.microsoft.com/office/powerpoint/2010/main" val="326184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486" y="304800"/>
            <a:ext cx="2380686"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 name="Rectangle 5"/>
          <p:cNvSpPr/>
          <p:nvPr/>
        </p:nvSpPr>
        <p:spPr>
          <a:xfrm>
            <a:off x="379412" y="2853613"/>
            <a:ext cx="2132012" cy="1077218"/>
          </a:xfrm>
          <a:prstGeom prst="rect">
            <a:avLst/>
          </a:prstGeom>
        </p:spPr>
        <p:txBody>
          <a:bodyPr wrap="square">
            <a:spAutoFit/>
          </a:bodyPr>
          <a:lstStyle/>
          <a:p>
            <a:pPr lvl="0"/>
            <a:r>
              <a:rPr lang="en-US" i="1" dirty="0">
                <a:solidFill>
                  <a:srgbClr val="404040"/>
                </a:solidFill>
              </a:rPr>
              <a:t> Darrell Maxheimer</a:t>
            </a:r>
          </a:p>
          <a:p>
            <a:pPr lvl="0"/>
            <a:r>
              <a:rPr lang="en-US" i="1" dirty="0">
                <a:solidFill>
                  <a:srgbClr val="404040"/>
                </a:solidFill>
              </a:rPr>
              <a:t> </a:t>
            </a:r>
            <a:r>
              <a:rPr lang="en-US" sz="1400" dirty="0">
                <a:solidFill>
                  <a:srgbClr val="404040"/>
                </a:solidFill>
              </a:rPr>
              <a:t>Highway Commissioner</a:t>
            </a:r>
          </a:p>
          <a:p>
            <a:pPr lvl="0"/>
            <a:r>
              <a:rPr lang="en-US" sz="1400" dirty="0">
                <a:solidFill>
                  <a:srgbClr val="404040"/>
                </a:solidFill>
              </a:rPr>
              <a:t> Rochester Township</a:t>
            </a:r>
          </a:p>
          <a:p>
            <a:pPr lvl="0"/>
            <a:r>
              <a:rPr lang="en-US" sz="1400" dirty="0">
                <a:solidFill>
                  <a:srgbClr val="404040"/>
                </a:solidFill>
              </a:rPr>
              <a:t> Sangamon County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8697" y="693078"/>
            <a:ext cx="2027651" cy="2871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Rectangle 9"/>
          <p:cNvSpPr/>
          <p:nvPr/>
        </p:nvSpPr>
        <p:spPr>
          <a:xfrm>
            <a:off x="3366931" y="3667428"/>
            <a:ext cx="2059417" cy="1077218"/>
          </a:xfrm>
          <a:prstGeom prst="rect">
            <a:avLst/>
          </a:prstGeom>
        </p:spPr>
        <p:txBody>
          <a:bodyPr wrap="square">
            <a:spAutoFit/>
          </a:bodyPr>
          <a:lstStyle/>
          <a:p>
            <a:r>
              <a:rPr lang="en-US" dirty="0"/>
              <a:t>  </a:t>
            </a:r>
            <a:r>
              <a:rPr lang="en-US" i="1" dirty="0"/>
              <a:t>Sherry Meadows</a:t>
            </a:r>
          </a:p>
          <a:p>
            <a:r>
              <a:rPr lang="en-US" dirty="0"/>
              <a:t>  </a:t>
            </a:r>
            <a:r>
              <a:rPr lang="en-US" sz="1400" dirty="0"/>
              <a:t>Assessor</a:t>
            </a:r>
          </a:p>
          <a:p>
            <a:r>
              <a:rPr lang="en-US" sz="1400" dirty="0"/>
              <a:t>  Mt. Vernon Township</a:t>
            </a:r>
          </a:p>
          <a:p>
            <a:r>
              <a:rPr lang="en-US" sz="1400" dirty="0"/>
              <a:t>  Jefferson County</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612" y="494597"/>
            <a:ext cx="2106168" cy="2368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2" name="Rectangle 11"/>
          <p:cNvSpPr/>
          <p:nvPr/>
        </p:nvSpPr>
        <p:spPr>
          <a:xfrm>
            <a:off x="6313621" y="2929164"/>
            <a:ext cx="2635663" cy="1015663"/>
          </a:xfrm>
          <a:prstGeom prst="rect">
            <a:avLst/>
          </a:prstGeom>
        </p:spPr>
        <p:txBody>
          <a:bodyPr wrap="square">
            <a:spAutoFit/>
          </a:bodyPr>
          <a:lstStyle/>
          <a:p>
            <a:r>
              <a:rPr lang="en-US" i="1" dirty="0"/>
              <a:t> Karen Megan</a:t>
            </a:r>
          </a:p>
          <a:p>
            <a:r>
              <a:rPr lang="en-US" sz="1400" i="1" dirty="0"/>
              <a:t> </a:t>
            </a:r>
            <a:r>
              <a:rPr lang="en-US" sz="1400" dirty="0"/>
              <a:t>Tax Collector</a:t>
            </a:r>
          </a:p>
          <a:p>
            <a:r>
              <a:rPr lang="en-US" sz="1400" dirty="0"/>
              <a:t> Millbrook Township</a:t>
            </a:r>
          </a:p>
          <a:p>
            <a:r>
              <a:rPr lang="en-US" sz="1400" dirty="0"/>
              <a:t> Peoria County</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2390" r="12743"/>
          <a:stretch/>
        </p:blipFill>
        <p:spPr>
          <a:xfrm>
            <a:off x="9021044" y="1032339"/>
            <a:ext cx="2174857"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4" name="Rectangle 13"/>
          <p:cNvSpPr/>
          <p:nvPr/>
        </p:nvSpPr>
        <p:spPr>
          <a:xfrm>
            <a:off x="9021044" y="3728983"/>
            <a:ext cx="2635663" cy="1015663"/>
          </a:xfrm>
          <a:prstGeom prst="rect">
            <a:avLst/>
          </a:prstGeom>
        </p:spPr>
        <p:txBody>
          <a:bodyPr wrap="square">
            <a:spAutoFit/>
          </a:bodyPr>
          <a:lstStyle/>
          <a:p>
            <a:r>
              <a:rPr lang="en-US" i="1" dirty="0"/>
              <a:t> Charlie Montgomery</a:t>
            </a:r>
          </a:p>
          <a:p>
            <a:r>
              <a:rPr lang="en-US" sz="1400" i="1" dirty="0"/>
              <a:t> </a:t>
            </a:r>
            <a:r>
              <a:rPr lang="en-US" sz="1400" dirty="0"/>
              <a:t> Highway Commissioner</a:t>
            </a:r>
          </a:p>
          <a:p>
            <a:r>
              <a:rPr lang="en-US" sz="1400" dirty="0"/>
              <a:t>  Monticello Township</a:t>
            </a:r>
          </a:p>
          <a:p>
            <a:r>
              <a:rPr lang="en-US" sz="1400" dirty="0"/>
              <a:t>  Piatt County</a:t>
            </a:r>
          </a:p>
        </p:txBody>
      </p:sp>
    </p:spTree>
    <p:extLst>
      <p:ext uri="{BB962C8B-B14F-4D97-AF65-F5344CB8AC3E}">
        <p14:creationId xmlns:p14="http://schemas.microsoft.com/office/powerpoint/2010/main" val="154909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3812" y="3505200"/>
            <a:ext cx="2819400" cy="1015663"/>
          </a:xfrm>
          <a:prstGeom prst="rect">
            <a:avLst/>
          </a:prstGeom>
        </p:spPr>
        <p:txBody>
          <a:bodyPr wrap="square">
            <a:spAutoFit/>
          </a:bodyPr>
          <a:lstStyle/>
          <a:p>
            <a:r>
              <a:rPr lang="en-US" i="1" dirty="0"/>
              <a:t>Craig </a:t>
            </a:r>
            <a:r>
              <a:rPr lang="en-US" i="1" dirty="0" err="1"/>
              <a:t>Paulek</a:t>
            </a:r>
            <a:endParaRPr lang="en-US" dirty="0"/>
          </a:p>
          <a:p>
            <a:r>
              <a:rPr lang="en-US" sz="1400" dirty="0"/>
              <a:t>Clerk</a:t>
            </a:r>
            <a:br>
              <a:rPr lang="en-US" sz="1400" dirty="0"/>
            </a:br>
            <a:r>
              <a:rPr lang="en-US" sz="1400" dirty="0"/>
              <a:t> Stonington Township</a:t>
            </a:r>
            <a:br>
              <a:rPr lang="en-US" sz="1400" dirty="0"/>
            </a:br>
            <a:r>
              <a:rPr lang="en-US" sz="1400" dirty="0"/>
              <a:t> Christian County</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12" y="848336"/>
            <a:ext cx="1804988" cy="2481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8" name="Rectangle 7"/>
          <p:cNvSpPr/>
          <p:nvPr/>
        </p:nvSpPr>
        <p:spPr>
          <a:xfrm>
            <a:off x="4426746" y="3720970"/>
            <a:ext cx="1905000" cy="1015663"/>
          </a:xfrm>
          <a:prstGeom prst="rect">
            <a:avLst/>
          </a:prstGeom>
        </p:spPr>
        <p:txBody>
          <a:bodyPr wrap="square">
            <a:spAutoFit/>
          </a:bodyPr>
          <a:lstStyle/>
          <a:p>
            <a:r>
              <a:rPr lang="en-US" i="1" dirty="0"/>
              <a:t> Richard Phillips</a:t>
            </a:r>
          </a:p>
          <a:p>
            <a:r>
              <a:rPr lang="en-US" sz="1400" i="1" dirty="0"/>
              <a:t> </a:t>
            </a:r>
            <a:r>
              <a:rPr lang="en-US" sz="1400" dirty="0"/>
              <a:t>Trustee</a:t>
            </a:r>
          </a:p>
          <a:p>
            <a:r>
              <a:rPr lang="en-US" sz="1400" dirty="0"/>
              <a:t> Normal Township</a:t>
            </a:r>
          </a:p>
          <a:p>
            <a:r>
              <a:rPr lang="en-US" sz="1400" dirty="0"/>
              <a:t> McLean County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396" y="989034"/>
            <a:ext cx="1873350" cy="2516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0" name="Rectangle 9"/>
          <p:cNvSpPr/>
          <p:nvPr/>
        </p:nvSpPr>
        <p:spPr>
          <a:xfrm>
            <a:off x="8075612" y="4198024"/>
            <a:ext cx="2260600" cy="1077218"/>
          </a:xfrm>
          <a:prstGeom prst="rect">
            <a:avLst/>
          </a:prstGeom>
        </p:spPr>
        <p:txBody>
          <a:bodyPr wrap="square">
            <a:spAutoFit/>
          </a:bodyPr>
          <a:lstStyle/>
          <a:p>
            <a:r>
              <a:rPr lang="en-US" i="1" dirty="0"/>
              <a:t> Lucy Prouty</a:t>
            </a:r>
            <a:endParaRPr lang="en-US" dirty="0"/>
          </a:p>
          <a:p>
            <a:r>
              <a:rPr lang="en-US" dirty="0"/>
              <a:t> </a:t>
            </a:r>
            <a:r>
              <a:rPr lang="en-US" sz="1400" dirty="0"/>
              <a:t>Supervisor</a:t>
            </a:r>
            <a:br>
              <a:rPr lang="en-US" sz="1400" dirty="0"/>
            </a:br>
            <a:r>
              <a:rPr lang="en-US" sz="1400" dirty="0"/>
              <a:t> Ela Township</a:t>
            </a:r>
            <a:br>
              <a:rPr lang="en-US" sz="1400" dirty="0"/>
            </a:br>
            <a:r>
              <a:rPr lang="en-US" sz="1400" dirty="0"/>
              <a:t> Lake County</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66" y="679947"/>
            <a:ext cx="2589245" cy="3347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12936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co Living 16x9">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DEFF986-5B24-4FFE-8015-C92B2DCBC2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1022</Words>
  <Application>Microsoft Office PowerPoint</Application>
  <PresentationFormat>Custom</PresentationFormat>
  <Paragraphs>257</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Cambria</vt:lpstr>
      <vt:lpstr>Wingdings</vt:lpstr>
      <vt:lpstr>Eco Living 16x9</vt:lpstr>
      <vt:lpstr>TOI Annual Education Conference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our 2016 conference sponsors and exhibitors!</vt:lpstr>
      <vt:lpstr>PowerPoint Presentation</vt:lpstr>
      <vt:lpstr>PowerPoint Presentation</vt:lpstr>
      <vt:lpstr>PowerPoint Presentation</vt:lpstr>
      <vt:lpstr>PowerPoint Presentation</vt:lpstr>
      <vt:lpstr>Reminders </vt:lpstr>
      <vt:lpstr>Reminders </vt:lpstr>
      <vt:lpstr>Reminders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2016-09-09T13:40:54Z</dcterms:created>
  <dcterms:modified xsi:type="dcterms:W3CDTF">2016-11-01T16:57:27Z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TC028010969991</vt:lpwstr>
  </property>
</Properties>
</file>